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79" r:id="rId1"/>
  </p:sldMasterIdLst>
  <p:notesMasterIdLst>
    <p:notesMasterId r:id="rId25"/>
  </p:notesMasterIdLst>
  <p:sldIdLst>
    <p:sldId id="256" r:id="rId2"/>
    <p:sldId id="282" r:id="rId3"/>
    <p:sldId id="257" r:id="rId4"/>
    <p:sldId id="283" r:id="rId5"/>
    <p:sldId id="259" r:id="rId6"/>
    <p:sldId id="258" r:id="rId7"/>
    <p:sldId id="260" r:id="rId8"/>
    <p:sldId id="279" r:id="rId9"/>
    <p:sldId id="261" r:id="rId10"/>
    <p:sldId id="262" r:id="rId11"/>
    <p:sldId id="263" r:id="rId12"/>
    <p:sldId id="264" r:id="rId13"/>
    <p:sldId id="266" r:id="rId14"/>
    <p:sldId id="267" r:id="rId15"/>
    <p:sldId id="271" r:id="rId16"/>
    <p:sldId id="269" r:id="rId17"/>
    <p:sldId id="270" r:id="rId18"/>
    <p:sldId id="272" r:id="rId19"/>
    <p:sldId id="268" r:id="rId20"/>
    <p:sldId id="277" r:id="rId21"/>
    <p:sldId id="278" r:id="rId22"/>
    <p:sldId id="273" r:id="rId23"/>
    <p:sldId id="280" r:id="rId24"/>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3" autoAdjust="0"/>
    <p:restoredTop sz="72093" autoAdjust="0"/>
  </p:normalViewPr>
  <p:slideViewPr>
    <p:cSldViewPr snapToGrid="0">
      <p:cViewPr varScale="1">
        <p:scale>
          <a:sx n="42" d="100"/>
          <a:sy n="42" d="100"/>
        </p:scale>
        <p:origin x="163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2912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Arritmia</a:t>
            </a:r>
            <a:r>
              <a:rPr lang="en-US" dirty="0" smtClean="0"/>
              <a:t>:</a:t>
            </a:r>
            <a:r>
              <a:rPr lang="en-US" baseline="0" dirty="0" smtClean="0"/>
              <a:t> </a:t>
            </a:r>
            <a:r>
              <a:rPr lang="en-US" baseline="0" dirty="0" err="1" smtClean="0"/>
              <a:t>gangguan</a:t>
            </a:r>
            <a:r>
              <a:rPr lang="en-US" baseline="0" dirty="0" smtClean="0"/>
              <a:t> </a:t>
            </a:r>
            <a:r>
              <a:rPr lang="en-US" baseline="0" dirty="0" err="1" smtClean="0"/>
              <a:t>irama</a:t>
            </a:r>
            <a:r>
              <a:rPr lang="en-US" baseline="0" dirty="0" smtClean="0"/>
              <a:t> </a:t>
            </a:r>
            <a:r>
              <a:rPr lang="en-US" baseline="0" dirty="0" err="1" smtClean="0"/>
              <a:t>jantung</a:t>
            </a:r>
            <a:endParaRPr lang="en-US" dirty="0"/>
          </a:p>
        </p:txBody>
      </p:sp>
    </p:spTree>
    <p:extLst>
      <p:ext uri="{BB962C8B-B14F-4D97-AF65-F5344CB8AC3E}">
        <p14:creationId xmlns:p14="http://schemas.microsoft.com/office/powerpoint/2010/main" val="561624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7882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At 25C, with (a) new fully charged battery/batteries, continuous SpO2 measurement and NIBP automatic measurement mode at interval of 15 minutes, ECG/TEMP module connected, recording at interval of 10 minutes, brightness set to ―1</a:t>
            </a:r>
            <a:endParaRPr lang="en-US" dirty="0"/>
          </a:p>
        </p:txBody>
      </p:sp>
    </p:spTree>
    <p:extLst>
      <p:ext uri="{BB962C8B-B14F-4D97-AF65-F5344CB8AC3E}">
        <p14:creationId xmlns:p14="http://schemas.microsoft.com/office/powerpoint/2010/main" val="2356331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xfrm>
            <a:off x="381000" y="685800"/>
            <a:ext cx="6096000" cy="3429000"/>
          </a:xfrm>
          <a:prstGeom prst="rect">
            <a:avLst/>
          </a:prstGeom>
        </p:spPr>
        <p:txBody>
          <a:bodyPr/>
          <a:lstStyle/>
          <a:p>
            <a:endParaRPr/>
          </a:p>
        </p:txBody>
      </p:sp>
      <p:sp>
        <p:nvSpPr>
          <p:cNvPr id="220" name="Shape 220"/>
          <p:cNvSpPr>
            <a:spLocks noGrp="1"/>
          </p:cNvSpPr>
          <p:nvPr>
            <p:ph type="body" sz="quarter" idx="1"/>
          </p:nvPr>
        </p:nvSpPr>
        <p:spPr>
          <a:prstGeom prst="rect">
            <a:avLst/>
          </a:prstGeom>
        </p:spPr>
        <p:txBody>
          <a:bodyPr/>
          <a:lstStyle/>
          <a:p>
            <a:pPr marL="407458" indent="-407458">
              <a:buSzPct val="100000"/>
              <a:buAutoNum type="arabicPeriod"/>
            </a:pPr>
            <a:r>
              <a:rPr dirty="0"/>
              <a:t>Alarm indicator — when an alarm occurs, the alarm indicator will light or flash. The color of light represents the alarm level</a:t>
            </a:r>
          </a:p>
          <a:p>
            <a:pPr marL="407458" indent="-407458">
              <a:buSzPct val="100000"/>
              <a:buAutoNum type="arabicPeriod"/>
            </a:pPr>
            <a:r>
              <a:rPr dirty="0"/>
              <a:t>Power supply switch — when the monitor is connected to the AC power supply, press the key to turn the monitor on. When the monitor is turned on, press the key to turn the monitor off.</a:t>
            </a:r>
          </a:p>
          <a:p>
            <a:pPr marL="407458" indent="-407458">
              <a:buSzPct val="100000"/>
              <a:buAutoNum type="arabicPeriod"/>
            </a:pPr>
            <a:r>
              <a:rPr dirty="0"/>
              <a:t>Battery indicator, refer to Section Battery Indicator for details.</a:t>
            </a:r>
          </a:p>
          <a:p>
            <a:pPr marL="407458" indent="-407458">
              <a:buSzPct val="100000"/>
              <a:buAutoNum type="arabicPeriod"/>
            </a:pPr>
            <a:r>
              <a:rPr dirty="0"/>
              <a:t>Mute —Press it to suspend the output of all audible alarm signals. Upon the configuration, pressing this button to pause or turn off the audio alarm. Further information can be found in the section Audio Alarm Paused and section Audio Alarm Off.</a:t>
            </a:r>
          </a:p>
          <a:p>
            <a:pPr marL="407458" indent="-407458">
              <a:buSzPct val="100000"/>
              <a:buAutoNum type="arabicPeriod"/>
            </a:pPr>
            <a:r>
              <a:rPr dirty="0"/>
              <a:t>Start / Stop NIBP measurement — Press this button to inflate the cuff and start blood pressure measurement. During the measurement, press the button to stop the measurement.</a:t>
            </a:r>
          </a:p>
          <a:p>
            <a:pPr marL="407458" indent="-407458">
              <a:buSzPct val="100000"/>
              <a:buAutoNum type="arabicPeriod"/>
            </a:pPr>
            <a:r>
              <a:rPr dirty="0"/>
              <a:t>Trend Key — Press this button to enter trend table review interface.</a:t>
            </a:r>
          </a:p>
          <a:p>
            <a:pPr marL="407458" indent="-407458">
              <a:buSzPct val="100000"/>
              <a:buAutoNum type="arabicPeriod"/>
            </a:pPr>
            <a:r>
              <a:rPr dirty="0"/>
              <a:t>Freeze /Unfreeze — </a:t>
            </a:r>
            <a:r>
              <a:rPr dirty="0" err="1"/>
              <a:t>Pada</a:t>
            </a:r>
            <a:r>
              <a:rPr dirty="0"/>
              <a:t> mode normal, </a:t>
            </a:r>
            <a:r>
              <a:rPr dirty="0" err="1"/>
              <a:t>tekan</a:t>
            </a:r>
            <a:r>
              <a:rPr dirty="0"/>
              <a:t> </a:t>
            </a:r>
            <a:r>
              <a:rPr dirty="0" err="1"/>
              <a:t>tombol</a:t>
            </a:r>
            <a:r>
              <a:rPr dirty="0"/>
              <a:t> </a:t>
            </a:r>
            <a:r>
              <a:rPr dirty="0" err="1"/>
              <a:t>ini</a:t>
            </a:r>
            <a:r>
              <a:rPr dirty="0"/>
              <a:t> </a:t>
            </a:r>
            <a:r>
              <a:rPr dirty="0" err="1"/>
              <a:t>untuk</a:t>
            </a:r>
            <a:r>
              <a:rPr dirty="0"/>
              <a:t> </a:t>
            </a:r>
            <a:r>
              <a:rPr dirty="0" err="1"/>
              <a:t>menghentikan</a:t>
            </a:r>
            <a:r>
              <a:rPr dirty="0"/>
              <a:t> (freeze) </a:t>
            </a:r>
            <a:r>
              <a:rPr dirty="0" err="1"/>
              <a:t>pengukuran</a:t>
            </a:r>
            <a:r>
              <a:rPr dirty="0"/>
              <a:t> real-time yang </a:t>
            </a:r>
            <a:r>
              <a:rPr dirty="0" err="1"/>
              <a:t>ditampilkan</a:t>
            </a:r>
            <a:r>
              <a:rPr dirty="0"/>
              <a:t> </a:t>
            </a:r>
            <a:r>
              <a:rPr dirty="0" err="1"/>
              <a:t>pada</a:t>
            </a:r>
            <a:r>
              <a:rPr dirty="0"/>
              <a:t> </a:t>
            </a:r>
            <a:r>
              <a:rPr dirty="0" err="1"/>
              <a:t>layar</a:t>
            </a:r>
            <a:r>
              <a:rPr dirty="0"/>
              <a:t>. </a:t>
            </a:r>
            <a:r>
              <a:rPr dirty="0" err="1"/>
              <a:t>Tekan</a:t>
            </a:r>
            <a:r>
              <a:rPr dirty="0"/>
              <a:t> </a:t>
            </a:r>
            <a:r>
              <a:rPr dirty="0" err="1"/>
              <a:t>lagi</a:t>
            </a:r>
            <a:r>
              <a:rPr dirty="0"/>
              <a:t> </a:t>
            </a:r>
            <a:r>
              <a:rPr dirty="0" err="1"/>
              <a:t>untuk</a:t>
            </a:r>
            <a:r>
              <a:rPr dirty="0"/>
              <a:t> </a:t>
            </a:r>
            <a:r>
              <a:rPr dirty="0" err="1"/>
              <a:t>melanjutkan</a:t>
            </a:r>
            <a:r>
              <a:rPr dirty="0"/>
              <a:t> </a:t>
            </a:r>
            <a:r>
              <a:rPr i="1" dirty="0"/>
              <a:t>waveform refreshing</a:t>
            </a:r>
            <a:r>
              <a:rPr dirty="0"/>
              <a:t>.</a:t>
            </a:r>
          </a:p>
          <a:p>
            <a:pPr marL="407458" indent="-407458">
              <a:buSzPct val="100000"/>
              <a:buAutoNum type="arabicPeriod"/>
            </a:pPr>
            <a:r>
              <a:rPr dirty="0"/>
              <a:t>Start / Stop Recording — </a:t>
            </a:r>
            <a:r>
              <a:rPr dirty="0" err="1"/>
              <a:t>Tekan</a:t>
            </a:r>
            <a:r>
              <a:rPr dirty="0"/>
              <a:t> </a:t>
            </a:r>
            <a:r>
              <a:rPr dirty="0" err="1"/>
              <a:t>tombol</a:t>
            </a:r>
            <a:r>
              <a:rPr dirty="0"/>
              <a:t> </a:t>
            </a:r>
            <a:r>
              <a:rPr dirty="0" err="1"/>
              <a:t>untuk</a:t>
            </a:r>
            <a:r>
              <a:rPr dirty="0"/>
              <a:t> </a:t>
            </a:r>
            <a:r>
              <a:rPr dirty="0" err="1"/>
              <a:t>perekaman</a:t>
            </a:r>
            <a:r>
              <a:rPr dirty="0"/>
              <a:t> </a:t>
            </a:r>
            <a:r>
              <a:rPr i="1" dirty="0"/>
              <a:t>real-time</a:t>
            </a:r>
            <a:r>
              <a:rPr dirty="0"/>
              <a:t>.</a:t>
            </a:r>
          </a:p>
          <a:p>
            <a:pPr marL="407458" indent="-407458">
              <a:buSzPct val="100000"/>
              <a:buAutoNum type="arabicPeriod"/>
            </a:pPr>
            <a:r>
              <a:rPr dirty="0"/>
              <a:t>Rotary Knob (hereinafter called knob) — The user can rotate the knob clockwise or anticlockwise. </a:t>
            </a:r>
            <a:r>
              <a:rPr dirty="0" err="1"/>
              <a:t>Untuk</a:t>
            </a:r>
            <a:r>
              <a:rPr dirty="0"/>
              <a:t> </a:t>
            </a:r>
            <a:r>
              <a:rPr dirty="0" err="1"/>
              <a:t>menggerakkan</a:t>
            </a:r>
            <a:r>
              <a:rPr dirty="0"/>
              <a:t> </a:t>
            </a:r>
            <a:r>
              <a:rPr dirty="0" err="1"/>
              <a:t>kursor</a:t>
            </a:r>
            <a:r>
              <a:rPr dirty="0"/>
              <a:t> </a:t>
            </a:r>
            <a:r>
              <a:rPr dirty="0" err="1"/>
              <a:t>pada</a:t>
            </a:r>
            <a:r>
              <a:rPr dirty="0"/>
              <a:t> </a:t>
            </a:r>
            <a:r>
              <a:rPr dirty="0" err="1"/>
              <a:t>pilihan</a:t>
            </a:r>
            <a:r>
              <a:rPr dirty="0"/>
              <a:t> menu yang </a:t>
            </a:r>
            <a:r>
              <a:rPr dirty="0" err="1"/>
              <a:t>diinginkan</a:t>
            </a:r>
            <a:r>
              <a:rPr dirty="0"/>
              <a:t> </a:t>
            </a:r>
            <a:r>
              <a:rPr dirty="0" err="1"/>
              <a:t>pengguna</a:t>
            </a:r>
            <a:r>
              <a:rPr dirty="0"/>
              <a:t> </a:t>
            </a:r>
            <a:r>
              <a:rPr dirty="0" err="1"/>
              <a:t>pada</a:t>
            </a:r>
            <a:r>
              <a:rPr dirty="0"/>
              <a:t> </a:t>
            </a:r>
            <a:r>
              <a:rPr dirty="0" err="1"/>
              <a:t>layar</a:t>
            </a:r>
            <a:r>
              <a:rPr dirty="0"/>
              <a:t> monitor. </a:t>
            </a:r>
            <a:r>
              <a:rPr dirty="0" err="1"/>
              <a:t>Putar</a:t>
            </a:r>
            <a:r>
              <a:rPr dirty="0"/>
              <a:t> knob </a:t>
            </a:r>
            <a:r>
              <a:rPr dirty="0" err="1"/>
              <a:t>untuk</a:t>
            </a:r>
            <a:r>
              <a:rPr dirty="0"/>
              <a:t> </a:t>
            </a:r>
            <a:r>
              <a:rPr dirty="0" err="1"/>
              <a:t>menghiglight</a:t>
            </a:r>
            <a:r>
              <a:rPr dirty="0"/>
              <a:t> menu </a:t>
            </a:r>
            <a:r>
              <a:rPr dirty="0" err="1"/>
              <a:t>dan</a:t>
            </a:r>
            <a:r>
              <a:rPr dirty="0"/>
              <a:t> </a:t>
            </a:r>
            <a:r>
              <a:rPr dirty="0" err="1"/>
              <a:t>tekan</a:t>
            </a:r>
            <a:r>
              <a:rPr dirty="0"/>
              <a:t> </a:t>
            </a:r>
            <a:r>
              <a:rPr dirty="0" err="1"/>
              <a:t>untuk</a:t>
            </a:r>
            <a:r>
              <a:rPr dirty="0"/>
              <a:t> </a:t>
            </a:r>
            <a:r>
              <a:rPr dirty="0" err="1"/>
              <a:t>memilih</a:t>
            </a:r>
            <a:r>
              <a:rPr dirty="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xfrm>
            <a:off x="381000" y="685800"/>
            <a:ext cx="6096000" cy="3429000"/>
          </a:xfrm>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pPr marL="407458" indent="-407458">
              <a:buSzPct val="100000"/>
              <a:buAutoNum type="arabicPeriod"/>
            </a:pPr>
            <a:r>
              <a:rPr dirty="0"/>
              <a:t>SD CARD</a:t>
            </a:r>
          </a:p>
          <a:p>
            <a:pPr marL="407458" indent="-407458">
              <a:buSzPct val="100000"/>
              <a:buAutoNum type="arabicPeriod"/>
            </a:pPr>
            <a:r>
              <a:rPr dirty="0"/>
              <a:t>Nurse call port, yang </a:t>
            </a:r>
            <a:r>
              <a:rPr dirty="0" err="1"/>
              <a:t>terkoneksi</a:t>
            </a:r>
            <a:r>
              <a:rPr dirty="0"/>
              <a:t> </a:t>
            </a:r>
            <a:r>
              <a:rPr dirty="0" err="1"/>
              <a:t>dengan</a:t>
            </a:r>
            <a:r>
              <a:rPr dirty="0"/>
              <a:t> </a:t>
            </a:r>
            <a:r>
              <a:rPr dirty="0" err="1"/>
              <a:t>sistem</a:t>
            </a:r>
            <a:r>
              <a:rPr dirty="0"/>
              <a:t> </a:t>
            </a:r>
            <a:r>
              <a:rPr dirty="0" err="1"/>
              <a:t>panggilan</a:t>
            </a:r>
            <a:r>
              <a:rPr dirty="0"/>
              <a:t> RS. </a:t>
            </a:r>
            <a:r>
              <a:rPr dirty="0" err="1"/>
              <a:t>Ketika</a:t>
            </a:r>
            <a:r>
              <a:rPr dirty="0"/>
              <a:t> alarm </a:t>
            </a:r>
            <a:r>
              <a:rPr dirty="0" err="1"/>
              <a:t>berbunyi</a:t>
            </a:r>
            <a:r>
              <a:rPr dirty="0"/>
              <a:t>, </a:t>
            </a:r>
            <a:r>
              <a:rPr dirty="0" err="1"/>
              <a:t>maka</a:t>
            </a:r>
            <a:r>
              <a:rPr dirty="0"/>
              <a:t> monitor </a:t>
            </a:r>
            <a:r>
              <a:rPr dirty="0" err="1"/>
              <a:t>akan</a:t>
            </a:r>
            <a:r>
              <a:rPr dirty="0"/>
              <a:t> </a:t>
            </a:r>
            <a:r>
              <a:rPr dirty="0" err="1"/>
              <a:t>mengirimkan</a:t>
            </a:r>
            <a:r>
              <a:rPr dirty="0"/>
              <a:t> </a:t>
            </a:r>
            <a:r>
              <a:rPr dirty="0" err="1"/>
              <a:t>sinyal</a:t>
            </a:r>
            <a:r>
              <a:rPr dirty="0"/>
              <a:t> </a:t>
            </a:r>
            <a:r>
              <a:rPr dirty="0" err="1"/>
              <a:t>pemanggilan</a:t>
            </a:r>
            <a:r>
              <a:rPr dirty="0"/>
              <a:t> </a:t>
            </a:r>
            <a:r>
              <a:rPr dirty="0" err="1"/>
              <a:t>perawat</a:t>
            </a:r>
            <a:r>
              <a:rPr dirty="0"/>
              <a:t> </a:t>
            </a:r>
            <a:r>
              <a:rPr dirty="0" err="1"/>
              <a:t>untuk</a:t>
            </a:r>
            <a:r>
              <a:rPr dirty="0"/>
              <a:t> </a:t>
            </a:r>
            <a:r>
              <a:rPr dirty="0" err="1"/>
              <a:t>memberitahu</a:t>
            </a:r>
            <a:r>
              <a:rPr dirty="0"/>
              <a:t> </a:t>
            </a:r>
            <a:r>
              <a:rPr dirty="0" err="1"/>
              <a:t>perawat</a:t>
            </a:r>
            <a:r>
              <a:rPr dirty="0"/>
              <a:t> </a:t>
            </a:r>
            <a:r>
              <a:rPr dirty="0" err="1"/>
              <a:t>rumah</a:t>
            </a:r>
            <a:r>
              <a:rPr dirty="0"/>
              <a:t> </a:t>
            </a:r>
            <a:r>
              <a:rPr dirty="0" err="1"/>
              <a:t>sakit</a:t>
            </a:r>
            <a:r>
              <a:rPr dirty="0"/>
              <a:t>.</a:t>
            </a:r>
          </a:p>
          <a:p>
            <a:pPr marL="407458" indent="-407458">
              <a:buSzPct val="100000"/>
              <a:buAutoNum type="arabicPeriod"/>
            </a:pPr>
            <a:r>
              <a:rPr dirty="0" err="1"/>
              <a:t>Sinkronisasi</a:t>
            </a:r>
            <a:r>
              <a:rPr dirty="0"/>
              <a:t> defibrillator / analog output. </a:t>
            </a:r>
            <a:r>
              <a:rPr dirty="0" err="1"/>
              <a:t>Pada</a:t>
            </a:r>
            <a:r>
              <a:rPr dirty="0"/>
              <a:t> mode analog </a:t>
            </a:r>
            <a:r>
              <a:rPr dirty="0" err="1"/>
              <a:t>ouput</a:t>
            </a:r>
            <a:r>
              <a:rPr dirty="0"/>
              <a:t>, monitor </a:t>
            </a:r>
            <a:r>
              <a:rPr dirty="0" err="1"/>
              <a:t>mengeluarkan</a:t>
            </a:r>
            <a:r>
              <a:rPr dirty="0"/>
              <a:t> </a:t>
            </a:r>
            <a:r>
              <a:rPr dirty="0" err="1"/>
              <a:t>keluaran</a:t>
            </a:r>
            <a:r>
              <a:rPr dirty="0"/>
              <a:t> waveform </a:t>
            </a:r>
            <a:r>
              <a:rPr dirty="0" err="1"/>
              <a:t>pelalui</a:t>
            </a:r>
            <a:r>
              <a:rPr dirty="0"/>
              <a:t> Auxiliary output port. </a:t>
            </a:r>
            <a:r>
              <a:rPr dirty="0" err="1"/>
              <a:t>Pada</a:t>
            </a:r>
            <a:r>
              <a:rPr dirty="0"/>
              <a:t> mode </a:t>
            </a:r>
            <a:r>
              <a:rPr dirty="0" err="1"/>
              <a:t>defib</a:t>
            </a:r>
            <a:r>
              <a:rPr dirty="0"/>
              <a:t>, </a:t>
            </a:r>
            <a:r>
              <a:rPr dirty="0" err="1"/>
              <a:t>montiro</a:t>
            </a:r>
            <a:r>
              <a:rPr dirty="0"/>
              <a:t> </a:t>
            </a:r>
            <a:r>
              <a:rPr dirty="0" err="1"/>
              <a:t>mengeluarkan</a:t>
            </a:r>
            <a:r>
              <a:rPr dirty="0"/>
              <a:t> </a:t>
            </a:r>
            <a:r>
              <a:rPr dirty="0" err="1"/>
              <a:t>sinyal</a:t>
            </a:r>
            <a:r>
              <a:rPr dirty="0"/>
              <a:t> </a:t>
            </a:r>
            <a:r>
              <a:rPr dirty="0" err="1"/>
              <a:t>sinkronisasi</a:t>
            </a:r>
            <a:r>
              <a:rPr dirty="0"/>
              <a:t> </a:t>
            </a:r>
            <a:r>
              <a:rPr dirty="0" err="1"/>
              <a:t>defib</a:t>
            </a:r>
            <a:r>
              <a:rPr dirty="0"/>
              <a:t> </a:t>
            </a:r>
            <a:r>
              <a:rPr dirty="0" err="1"/>
              <a:t>melalui</a:t>
            </a:r>
            <a:r>
              <a:rPr dirty="0"/>
              <a:t> auxiliary port</a:t>
            </a:r>
          </a:p>
          <a:p>
            <a:pPr marL="407458" indent="-407458">
              <a:buSzPct val="100000"/>
              <a:buAutoNum type="arabicPeriod"/>
            </a:pPr>
            <a:r>
              <a:rPr dirty="0"/>
              <a:t>Output VGA</a:t>
            </a:r>
          </a:p>
          <a:p>
            <a:pPr marL="407458" indent="-407458">
              <a:buSzPct val="100000"/>
              <a:buAutoNum type="arabicPeriod"/>
            </a:pPr>
            <a:r>
              <a:rPr dirty="0"/>
              <a:t>INTERFACE USB </a:t>
            </a:r>
            <a:r>
              <a:rPr dirty="0" err="1"/>
              <a:t>untuk</a:t>
            </a:r>
            <a:r>
              <a:rPr dirty="0"/>
              <a:t> </a:t>
            </a:r>
            <a:r>
              <a:rPr dirty="0" err="1"/>
              <a:t>m,enyambungkan</a:t>
            </a:r>
            <a:r>
              <a:rPr dirty="0"/>
              <a:t> </a:t>
            </a:r>
            <a:r>
              <a:rPr dirty="0" err="1"/>
              <a:t>peralatan</a:t>
            </a:r>
            <a:r>
              <a:rPr dirty="0"/>
              <a:t> USB</a:t>
            </a:r>
          </a:p>
          <a:p>
            <a:pPr marL="407458" indent="-407458">
              <a:buSzPct val="100000"/>
              <a:buAutoNum type="arabicPeriod"/>
            </a:pPr>
            <a:r>
              <a:rPr dirty="0"/>
              <a:t>Interface RS232 </a:t>
            </a:r>
          </a:p>
          <a:p>
            <a:pPr marL="407458" indent="-407458">
              <a:buSzPct val="100000"/>
              <a:buAutoNum type="arabicPeriod"/>
            </a:pPr>
            <a:r>
              <a:rPr dirty="0"/>
              <a:t>Network interface, </a:t>
            </a:r>
            <a:r>
              <a:rPr dirty="0" err="1"/>
              <a:t>bisa</a:t>
            </a:r>
            <a:r>
              <a:rPr dirty="0"/>
              <a:t> LAN </a:t>
            </a:r>
            <a:r>
              <a:rPr dirty="0" err="1"/>
              <a:t>untuk</a:t>
            </a:r>
            <a:r>
              <a:rPr dirty="0"/>
              <a:t> </a:t>
            </a:r>
            <a:r>
              <a:rPr dirty="0" err="1"/>
              <a:t>menyambungkan</a:t>
            </a:r>
            <a:r>
              <a:rPr dirty="0"/>
              <a:t> </a:t>
            </a:r>
            <a:r>
              <a:rPr dirty="0" err="1"/>
              <a:t>alat</a:t>
            </a:r>
            <a:r>
              <a:rPr dirty="0"/>
              <a:t> </a:t>
            </a:r>
            <a:r>
              <a:rPr dirty="0" err="1"/>
              <a:t>dengan</a:t>
            </a:r>
            <a:r>
              <a:rPr dirty="0"/>
              <a:t> </a:t>
            </a:r>
            <a:r>
              <a:rPr dirty="0" err="1"/>
              <a:t>sistem</a:t>
            </a:r>
            <a:r>
              <a:rPr dirty="0"/>
              <a:t> </a:t>
            </a:r>
            <a:r>
              <a:rPr dirty="0" err="1"/>
              <a:t>monitroing</a:t>
            </a:r>
            <a:r>
              <a:rPr dirty="0"/>
              <a:t> </a:t>
            </a:r>
            <a:r>
              <a:rPr dirty="0" err="1"/>
              <a:t>terpusat</a:t>
            </a:r>
            <a:endParaRPr dirty="0"/>
          </a:p>
          <a:p>
            <a:pPr marL="407458" indent="-407458">
              <a:buSzPct val="100000"/>
              <a:buAutoNum type="arabicPeriod"/>
            </a:pPr>
            <a:r>
              <a:rPr dirty="0"/>
              <a:t>Anti-theft lock interface</a:t>
            </a:r>
          </a:p>
          <a:p>
            <a:pPr marL="407458" indent="-407458">
              <a:buSzPct val="100000"/>
              <a:buAutoNum type="arabicPeriod"/>
            </a:pPr>
            <a:r>
              <a:rPr dirty="0"/>
              <a:t>Heat </a:t>
            </a:r>
            <a:r>
              <a:rPr dirty="0" err="1"/>
              <a:t>emision</a:t>
            </a:r>
            <a:r>
              <a:rPr dirty="0"/>
              <a:t> hole</a:t>
            </a:r>
          </a:p>
          <a:p>
            <a:pPr marL="407458" indent="-407458">
              <a:buSzPct val="100000"/>
              <a:buAutoNum type="arabicPeriod"/>
            </a:pPr>
            <a:r>
              <a:rPr dirty="0"/>
              <a:t>Security lock. </a:t>
            </a:r>
            <a:r>
              <a:rPr dirty="0" err="1"/>
              <a:t>untuk</a:t>
            </a:r>
            <a:r>
              <a:rPr dirty="0"/>
              <a:t> </a:t>
            </a:r>
            <a:r>
              <a:rPr dirty="0" err="1"/>
              <a:t>mencegah</a:t>
            </a:r>
            <a:r>
              <a:rPr dirty="0"/>
              <a:t> </a:t>
            </a:r>
            <a:r>
              <a:rPr dirty="0" err="1"/>
              <a:t>kabel</a:t>
            </a:r>
            <a:r>
              <a:rPr dirty="0"/>
              <a:t> power supply </a:t>
            </a:r>
            <a:r>
              <a:rPr dirty="0" err="1"/>
              <a:t>terjatuh</a:t>
            </a:r>
            <a:endParaRPr dirty="0"/>
          </a:p>
          <a:p>
            <a:pPr marL="407458" indent="-407458">
              <a:buSzPct val="100000"/>
              <a:buAutoNum type="arabicPeriod"/>
            </a:pPr>
            <a:r>
              <a:rPr dirty="0"/>
              <a:t>Terminal </a:t>
            </a:r>
            <a:r>
              <a:rPr dirty="0" err="1"/>
              <a:t>euipotential</a:t>
            </a:r>
            <a:r>
              <a:rPr dirty="0"/>
              <a:t> grounding: </a:t>
            </a:r>
            <a:r>
              <a:rPr dirty="0" err="1"/>
              <a:t>ketika</a:t>
            </a:r>
            <a:r>
              <a:rPr dirty="0"/>
              <a:t> monitor </a:t>
            </a:r>
            <a:r>
              <a:rPr dirty="0" err="1"/>
              <a:t>digunakan</a:t>
            </a:r>
            <a:r>
              <a:rPr dirty="0"/>
              <a:t> </a:t>
            </a:r>
            <a:r>
              <a:rPr dirty="0" err="1"/>
              <a:t>untuk</a:t>
            </a:r>
            <a:r>
              <a:rPr dirty="0"/>
              <a:t> </a:t>
            </a:r>
            <a:r>
              <a:rPr dirty="0" err="1"/>
              <a:t>eksaminasi</a:t>
            </a:r>
            <a:r>
              <a:rPr dirty="0"/>
              <a:t> internal </a:t>
            </a:r>
            <a:r>
              <a:rPr dirty="0" err="1"/>
              <a:t>pada</a:t>
            </a:r>
            <a:r>
              <a:rPr dirty="0"/>
              <a:t> </a:t>
            </a:r>
            <a:r>
              <a:rPr dirty="0" err="1"/>
              <a:t>misalnya</a:t>
            </a:r>
            <a:r>
              <a:rPr dirty="0"/>
              <a:t> </a:t>
            </a:r>
            <a:r>
              <a:rPr dirty="0" err="1"/>
              <a:t>jantung</a:t>
            </a:r>
            <a:r>
              <a:rPr dirty="0"/>
              <a:t>, </a:t>
            </a:r>
            <a:r>
              <a:rPr dirty="0" err="1"/>
              <a:t>pastikan</a:t>
            </a:r>
            <a:r>
              <a:rPr dirty="0"/>
              <a:t> </a:t>
            </a:r>
            <a:r>
              <a:rPr dirty="0" err="1"/>
              <a:t>ruangan</a:t>
            </a:r>
            <a:r>
              <a:rPr dirty="0"/>
              <a:t> </a:t>
            </a:r>
            <a:r>
              <a:rPr dirty="0" err="1"/>
              <a:t>memiliki</a:t>
            </a:r>
            <a:r>
              <a:rPr dirty="0"/>
              <a:t> </a:t>
            </a:r>
            <a:r>
              <a:rPr dirty="0" err="1"/>
              <a:t>sistem</a:t>
            </a:r>
            <a:r>
              <a:rPr dirty="0"/>
              <a:t> </a:t>
            </a:r>
            <a:r>
              <a:rPr dirty="0" err="1"/>
              <a:t>pentanahan</a:t>
            </a:r>
            <a:r>
              <a:rPr dirty="0"/>
              <a:t> equipotential yang mana monitor </a:t>
            </a:r>
            <a:r>
              <a:rPr dirty="0" err="1"/>
              <a:t>dan</a:t>
            </a:r>
            <a:r>
              <a:rPr dirty="0"/>
              <a:t> </a:t>
            </a:r>
            <a:r>
              <a:rPr dirty="0" err="1"/>
              <a:t>alat</a:t>
            </a:r>
            <a:r>
              <a:rPr dirty="0"/>
              <a:t> lain </a:t>
            </a:r>
            <a:r>
              <a:rPr dirty="0" err="1"/>
              <a:t>memiliki</a:t>
            </a:r>
            <a:r>
              <a:rPr dirty="0"/>
              <a:t> </a:t>
            </a:r>
            <a:r>
              <a:rPr dirty="0" err="1"/>
              <a:t>koneksi</a:t>
            </a:r>
            <a:r>
              <a:rPr dirty="0"/>
              <a:t> </a:t>
            </a:r>
            <a:r>
              <a:rPr dirty="0" err="1"/>
              <a:t>listrik</a:t>
            </a:r>
            <a:r>
              <a:rPr dirty="0"/>
              <a:t> </a:t>
            </a:r>
            <a:r>
              <a:rPr dirty="0" err="1"/>
              <a:t>yg</a:t>
            </a:r>
            <a:r>
              <a:rPr dirty="0"/>
              <a:t> </a:t>
            </a:r>
            <a:r>
              <a:rPr dirty="0" err="1"/>
              <a:t>berbeda</a:t>
            </a:r>
            <a:r>
              <a:rPr dirty="0"/>
              <a:t>.</a:t>
            </a:r>
          </a:p>
          <a:p>
            <a:pPr marL="407458" indent="-407458">
              <a:buSzPct val="100000"/>
              <a:buAutoNum type="arabicPeriod"/>
            </a:pPr>
            <a:r>
              <a:rPr dirty="0"/>
              <a:t>Speaker</a:t>
            </a:r>
          </a:p>
          <a:p>
            <a:pPr marL="407458" indent="-407458">
              <a:buSzPct val="100000"/>
              <a:buAutoNum type="arabicPeriod"/>
            </a:pPr>
            <a:r>
              <a:rPr dirty="0"/>
              <a:t>Fan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rPr dirty="0" err="1"/>
              <a:t>oscillometric</a:t>
            </a:r>
            <a:r>
              <a:rPr dirty="0"/>
              <a:t> </a:t>
            </a:r>
            <a:r>
              <a:rPr dirty="0" err="1"/>
              <a:t>mengukur</a:t>
            </a:r>
            <a:r>
              <a:rPr dirty="0"/>
              <a:t> </a:t>
            </a:r>
            <a:r>
              <a:rPr dirty="0" err="1"/>
              <a:t>amplitudo</a:t>
            </a:r>
            <a:r>
              <a:rPr dirty="0"/>
              <a:t> </a:t>
            </a:r>
            <a:r>
              <a:rPr dirty="0" err="1"/>
              <a:t>dari</a:t>
            </a:r>
            <a:r>
              <a:rPr dirty="0"/>
              <a:t> </a:t>
            </a:r>
            <a:r>
              <a:rPr dirty="0" err="1"/>
              <a:t>perubahan</a:t>
            </a:r>
            <a:r>
              <a:rPr dirty="0"/>
              <a:t> </a:t>
            </a:r>
            <a:r>
              <a:rPr dirty="0" err="1"/>
              <a:t>tekanan</a:t>
            </a:r>
            <a:r>
              <a:rPr dirty="0"/>
              <a:t> </a:t>
            </a:r>
            <a:r>
              <a:rPr dirty="0" err="1"/>
              <a:t>darah</a:t>
            </a:r>
            <a:r>
              <a:rPr dirty="0"/>
              <a:t> </a:t>
            </a:r>
            <a:r>
              <a:rPr dirty="0" err="1"/>
              <a:t>dari</a:t>
            </a:r>
            <a:r>
              <a:rPr dirty="0"/>
              <a:t> </a:t>
            </a:r>
            <a:r>
              <a:rPr i="1" dirty="0"/>
              <a:t>cuff</a:t>
            </a:r>
            <a:r>
              <a:rPr dirty="0"/>
              <a:t> yang </a:t>
            </a:r>
            <a:r>
              <a:rPr dirty="0" err="1"/>
              <a:t>mengalami</a:t>
            </a:r>
            <a:r>
              <a:rPr dirty="0"/>
              <a:t> </a:t>
            </a:r>
            <a:r>
              <a:rPr dirty="0" err="1"/>
              <a:t>pengempisan</a:t>
            </a:r>
            <a:r>
              <a:rPr dirty="0"/>
              <a:t> </a:t>
            </a:r>
            <a:r>
              <a:rPr dirty="0" err="1"/>
              <a:t>diatas</a:t>
            </a:r>
            <a:r>
              <a:rPr dirty="0"/>
              <a:t> </a:t>
            </a:r>
            <a:r>
              <a:rPr dirty="0" err="1"/>
              <a:t>tekanan</a:t>
            </a:r>
            <a:r>
              <a:rPr dirty="0"/>
              <a:t> </a:t>
            </a:r>
            <a:r>
              <a:rPr dirty="0" err="1"/>
              <a:t>sistolik</a:t>
            </a:r>
            <a:r>
              <a:rPr dirty="0"/>
              <a:t> </a:t>
            </a:r>
            <a:r>
              <a:rPr dirty="0" err="1"/>
              <a:t>darah</a:t>
            </a:r>
            <a:r>
              <a:rPr dirty="0"/>
              <a:t>. </a:t>
            </a:r>
            <a:r>
              <a:rPr dirty="0" err="1"/>
              <a:t>Ketika</a:t>
            </a:r>
            <a:r>
              <a:rPr dirty="0"/>
              <a:t> </a:t>
            </a:r>
            <a:r>
              <a:rPr dirty="0" err="1"/>
              <a:t>mengempis</a:t>
            </a:r>
            <a:r>
              <a:rPr dirty="0"/>
              <a:t>, amplitude </a:t>
            </a:r>
            <a:r>
              <a:rPr dirty="0" err="1"/>
              <a:t>pengukuran</a:t>
            </a:r>
            <a:r>
              <a:rPr dirty="0"/>
              <a:t> </a:t>
            </a:r>
            <a:r>
              <a:rPr dirty="0" err="1"/>
              <a:t>akan</a:t>
            </a:r>
            <a:r>
              <a:rPr dirty="0"/>
              <a:t> </a:t>
            </a:r>
            <a:r>
              <a:rPr dirty="0" err="1"/>
              <a:t>meningkat</a:t>
            </a:r>
            <a:r>
              <a:rPr dirty="0"/>
              <a:t> </a:t>
            </a:r>
            <a:r>
              <a:rPr dirty="0" err="1"/>
              <a:t>karena</a:t>
            </a:r>
            <a:r>
              <a:rPr dirty="0"/>
              <a:t> </a:t>
            </a:r>
            <a:r>
              <a:rPr dirty="0" err="1"/>
              <a:t>aliran</a:t>
            </a:r>
            <a:r>
              <a:rPr dirty="0"/>
              <a:t> </a:t>
            </a:r>
            <a:r>
              <a:rPr dirty="0" err="1"/>
              <a:t>darah</a:t>
            </a:r>
            <a:r>
              <a:rPr dirty="0"/>
              <a:t> yang </a:t>
            </a:r>
            <a:r>
              <a:rPr dirty="0" err="1"/>
              <a:t>mulai</a:t>
            </a:r>
            <a:r>
              <a:rPr dirty="0"/>
              <a:t> </a:t>
            </a:r>
            <a:r>
              <a:rPr dirty="0" err="1"/>
              <a:t>mengalir</a:t>
            </a:r>
            <a:r>
              <a:rPr dirty="0"/>
              <a:t> </a:t>
            </a:r>
            <a:r>
              <a:rPr dirty="0" err="1"/>
              <a:t>setelah</a:t>
            </a:r>
            <a:r>
              <a:rPr dirty="0"/>
              <a:t> </a:t>
            </a:r>
            <a:r>
              <a:rPr dirty="0" err="1"/>
              <a:t>sebelumnya</a:t>
            </a:r>
            <a:r>
              <a:rPr dirty="0"/>
              <a:t> </a:t>
            </a:r>
            <a:r>
              <a:rPr dirty="0" err="1"/>
              <a:t>terhalang</a:t>
            </a:r>
            <a:r>
              <a:rPr dirty="0"/>
              <a:t>. </a:t>
            </a:r>
            <a:r>
              <a:rPr dirty="0" err="1"/>
              <a:t>Ketika</a:t>
            </a:r>
            <a:r>
              <a:rPr dirty="0"/>
              <a:t> cuff </a:t>
            </a:r>
            <a:r>
              <a:rPr dirty="0" err="1"/>
              <a:t>terus</a:t>
            </a:r>
            <a:r>
              <a:rPr dirty="0"/>
              <a:t> </a:t>
            </a:r>
            <a:r>
              <a:rPr dirty="0" err="1"/>
              <a:t>mengempis</a:t>
            </a:r>
            <a:r>
              <a:rPr dirty="0"/>
              <a:t>, amplitude </a:t>
            </a:r>
            <a:r>
              <a:rPr dirty="0" err="1"/>
              <a:t>mencapai</a:t>
            </a:r>
            <a:r>
              <a:rPr dirty="0"/>
              <a:t> </a:t>
            </a:r>
            <a:r>
              <a:rPr dirty="0" err="1"/>
              <a:t>maksimum</a:t>
            </a:r>
            <a:r>
              <a:rPr dirty="0"/>
              <a:t> (yang </a:t>
            </a:r>
            <a:r>
              <a:rPr dirty="0" err="1"/>
              <a:t>menandakan</a:t>
            </a:r>
            <a:r>
              <a:rPr dirty="0"/>
              <a:t> </a:t>
            </a:r>
            <a:r>
              <a:rPr dirty="0" err="1"/>
              <a:t>nilai</a:t>
            </a:r>
            <a:r>
              <a:rPr dirty="0"/>
              <a:t> rata2 </a:t>
            </a:r>
            <a:r>
              <a:rPr dirty="0" err="1"/>
              <a:t>tekanan</a:t>
            </a:r>
            <a:r>
              <a:rPr dirty="0"/>
              <a:t> </a:t>
            </a:r>
            <a:r>
              <a:rPr dirty="0" err="1"/>
              <a:t>darah</a:t>
            </a:r>
            <a:r>
              <a:rPr dirty="0"/>
              <a:t>), </a:t>
            </a:r>
            <a:r>
              <a:rPr dirty="0" err="1"/>
              <a:t>dan</a:t>
            </a:r>
            <a:r>
              <a:rPr dirty="0"/>
              <a:t> </a:t>
            </a:r>
            <a:r>
              <a:rPr dirty="0" err="1"/>
              <a:t>kemudian</a:t>
            </a:r>
            <a:r>
              <a:rPr dirty="0"/>
              <a:t> </a:t>
            </a:r>
            <a:r>
              <a:rPr dirty="0" err="1"/>
              <a:t>menghilang</a:t>
            </a:r>
            <a:endParaRPr dirty="0"/>
          </a:p>
          <a:p>
            <a:endParaRPr dirty="0"/>
          </a:p>
          <a:p>
            <a:r>
              <a:rPr dirty="0"/>
              <a:t>manual: </a:t>
            </a:r>
            <a:r>
              <a:rPr dirty="0" err="1"/>
              <a:t>pengukuran</a:t>
            </a:r>
            <a:r>
              <a:rPr dirty="0"/>
              <a:t> </a:t>
            </a:r>
            <a:r>
              <a:rPr dirty="0" err="1"/>
              <a:t>bergantung</a:t>
            </a:r>
            <a:r>
              <a:rPr dirty="0"/>
              <a:t> </a:t>
            </a:r>
            <a:r>
              <a:rPr dirty="0" err="1"/>
              <a:t>kebutuhan</a:t>
            </a:r>
            <a:r>
              <a:rPr dirty="0"/>
              <a:t/>
            </a:r>
            <a:br>
              <a:rPr dirty="0"/>
            </a:br>
            <a:r>
              <a:rPr dirty="0"/>
              <a:t>auto: </a:t>
            </a:r>
            <a:r>
              <a:rPr dirty="0" err="1"/>
              <a:t>pengukruan</a:t>
            </a:r>
            <a:r>
              <a:rPr dirty="0"/>
              <a:t> </a:t>
            </a:r>
            <a:r>
              <a:rPr dirty="0" err="1"/>
              <a:t>berulang</a:t>
            </a:r>
            <a:r>
              <a:rPr dirty="0"/>
              <a:t> </a:t>
            </a:r>
            <a:r>
              <a:rPr dirty="0" err="1"/>
              <a:t>dalam</a:t>
            </a:r>
            <a:r>
              <a:rPr dirty="0"/>
              <a:t> interval yang </a:t>
            </a:r>
            <a:r>
              <a:rPr dirty="0" err="1"/>
              <a:t>dapat</a:t>
            </a:r>
            <a:r>
              <a:rPr dirty="0"/>
              <a:t> </a:t>
            </a:r>
            <a:r>
              <a:rPr dirty="0" err="1"/>
              <a:t>diatur</a:t>
            </a:r>
            <a:r>
              <a:rPr dirty="0"/>
              <a:t/>
            </a:r>
            <a:br>
              <a:rPr dirty="0"/>
            </a:br>
            <a:r>
              <a:rPr dirty="0" err="1"/>
              <a:t>sekuens</a:t>
            </a:r>
            <a:r>
              <a:rPr dirty="0"/>
              <a:t>: </a:t>
            </a:r>
            <a:r>
              <a:rPr dirty="0" err="1"/>
              <a:t>pengukuran</a:t>
            </a:r>
            <a:r>
              <a:rPr dirty="0"/>
              <a:t> </a:t>
            </a:r>
            <a:r>
              <a:rPr dirty="0" err="1"/>
              <a:t>berulang</a:t>
            </a:r>
            <a:r>
              <a:rPr dirty="0"/>
              <a:t> </a:t>
            </a:r>
            <a:r>
              <a:rPr dirty="0" err="1"/>
              <a:t>terus-menerus</a:t>
            </a:r>
            <a:r>
              <a:rPr dirty="0"/>
              <a:t> </a:t>
            </a:r>
            <a:r>
              <a:rPr dirty="0" err="1"/>
              <a:t>selama</a:t>
            </a:r>
            <a:r>
              <a:rPr dirty="0"/>
              <a:t> 5 </a:t>
            </a:r>
            <a:r>
              <a:rPr dirty="0" err="1"/>
              <a:t>menit</a:t>
            </a:r>
            <a:r>
              <a:rPr dirty="0"/>
              <a:t>, </a:t>
            </a:r>
            <a:r>
              <a:rPr dirty="0" err="1"/>
              <a:t>kemudian</a:t>
            </a:r>
            <a:r>
              <a:rPr dirty="0"/>
              <a:t> </a:t>
            </a:r>
            <a:r>
              <a:rPr dirty="0" err="1"/>
              <a:t>masuk</a:t>
            </a:r>
            <a:r>
              <a:rPr dirty="0"/>
              <a:t> mode manual.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xfrm>
            <a:off x="381000" y="685800"/>
            <a:ext cx="6096000" cy="3429000"/>
          </a:xfrm>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thermistor adalah suatu sensor semiconductor yang dapat berubah resistansinya jika temperatur berubah dapat dipasangkan pada kulit ataupun rektum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p>
            <a:r>
              <a:t>plethysmogram: a measure of volume changes in an organ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9586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16933"/>
            <a:ext cx="24384000" cy="13732934"/>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3014134" y="4809068"/>
            <a:ext cx="15533872" cy="3292604"/>
          </a:xfrm>
        </p:spPr>
        <p:txBody>
          <a:bodyPr anchor="b">
            <a:noAutofit/>
          </a:bodyPr>
          <a:lstStyle>
            <a:lvl1pPr algn="r">
              <a:defRPr sz="108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014134" y="8101667"/>
            <a:ext cx="15533872" cy="2193798"/>
          </a:xfrm>
        </p:spPr>
        <p:txBody>
          <a:bodyPr anchor="t"/>
          <a:lstStyle>
            <a:lvl1pPr marL="0" indent="0" algn="r">
              <a:buNone/>
              <a:defRPr>
                <a:solidFill>
                  <a:schemeClr val="tx1">
                    <a:lumMod val="50000"/>
                    <a:lumOff val="50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7FAFAD4-9063-45E3-AAB4-4EC72B4B069F}"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404398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54670" y="1219200"/>
            <a:ext cx="17193336" cy="6807200"/>
          </a:xfrm>
        </p:spPr>
        <p:txBody>
          <a:bodyPr anchor="ctr">
            <a:normAutofit/>
          </a:bodyPr>
          <a:lstStyle>
            <a:lvl1pPr algn="l">
              <a:defRPr sz="8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54670" y="8940800"/>
            <a:ext cx="17193336" cy="3141924"/>
          </a:xfrm>
        </p:spPr>
        <p:txBody>
          <a:bodyPr anchor="ctr">
            <a:normAutofit/>
          </a:bodyPr>
          <a:lstStyle>
            <a:lvl1pPr marL="0" indent="0" algn="l">
              <a:buNone/>
              <a:defRPr sz="3600">
                <a:solidFill>
                  <a:schemeClr val="tx1">
                    <a:lumMod val="75000"/>
                    <a:lumOff val="2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7FAFAD4-9063-45E3-AAB4-4EC72B4B069F}"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66901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62668" y="1219200"/>
            <a:ext cx="16188268" cy="6045200"/>
          </a:xfrm>
        </p:spPr>
        <p:txBody>
          <a:bodyPr anchor="ctr">
            <a:normAutofit/>
          </a:bodyPr>
          <a:lstStyle>
            <a:lvl1pPr algn="l">
              <a:defRPr sz="88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2732278" y="7264400"/>
            <a:ext cx="14449048" cy="762000"/>
          </a:xfrm>
        </p:spPr>
        <p:txBody>
          <a:bodyPr anchor="ctr">
            <a:noAutofit/>
          </a:bodyPr>
          <a:lstStyle>
            <a:lvl1pPr marL="0" indent="0">
              <a:buFontTx/>
              <a:buNone/>
              <a:defRPr sz="3200">
                <a:solidFill>
                  <a:schemeClr val="tx1">
                    <a:lumMod val="50000"/>
                    <a:lumOff val="50000"/>
                  </a:schemeClr>
                </a:solidFill>
              </a:defRPr>
            </a:lvl1pPr>
            <a:lvl2pPr marL="914400" indent="0">
              <a:buFontTx/>
              <a:buNone/>
              <a:defRPr/>
            </a:lvl2pPr>
            <a:lvl3pPr marL="1828800" indent="0">
              <a:buFontTx/>
              <a:buNone/>
              <a:defRPr/>
            </a:lvl3pPr>
            <a:lvl4pPr marL="2743200" indent="0">
              <a:buFontTx/>
              <a:buNone/>
              <a:defRPr/>
            </a:lvl4pPr>
            <a:lvl5pPr marL="3657600" indent="0">
              <a:buFontTx/>
              <a:buNone/>
              <a:defRPr/>
            </a:lvl5pPr>
          </a:lstStyle>
          <a:p>
            <a:pPr lvl="0"/>
            <a:r>
              <a:rPr lang="en-US" smtClean="0"/>
              <a:t>Edit Master text styles</a:t>
            </a:r>
          </a:p>
        </p:txBody>
      </p:sp>
      <p:sp>
        <p:nvSpPr>
          <p:cNvPr id="3" name="Text Placeholder 2"/>
          <p:cNvSpPr>
            <a:spLocks noGrp="1"/>
          </p:cNvSpPr>
          <p:nvPr>
            <p:ph type="body" idx="1"/>
          </p:nvPr>
        </p:nvSpPr>
        <p:spPr>
          <a:xfrm>
            <a:off x="1354670" y="8940800"/>
            <a:ext cx="17193336" cy="3141924"/>
          </a:xfrm>
        </p:spPr>
        <p:txBody>
          <a:bodyPr anchor="ctr">
            <a:normAutofit/>
          </a:bodyPr>
          <a:lstStyle>
            <a:lvl1pPr marL="0" indent="0" algn="l">
              <a:buNone/>
              <a:defRPr sz="3600">
                <a:solidFill>
                  <a:schemeClr val="tx1">
                    <a:lumMod val="75000"/>
                    <a:lumOff val="2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7FAFAD4-9063-45E3-AAB4-4EC72B4B069F}"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
        <p:nvSpPr>
          <p:cNvPr id="20" name="TextBox 19"/>
          <p:cNvSpPr txBox="1"/>
          <p:nvPr/>
        </p:nvSpPr>
        <p:spPr>
          <a:xfrm>
            <a:off x="1083740" y="1580756"/>
            <a:ext cx="1219200" cy="1169552"/>
          </a:xfrm>
          <a:prstGeom prst="rect">
            <a:avLst/>
          </a:prstGeom>
        </p:spPr>
        <p:txBody>
          <a:bodyPr vert="horz" lIns="182880" tIns="91440" rIns="182880" bIns="91440" rtlCol="0" anchor="ctr">
            <a:noAutofit/>
          </a:bodyPr>
          <a:lstStyle/>
          <a:p>
            <a:pPr lvl="0"/>
            <a:r>
              <a:rPr lang="en-US" sz="16000" baseline="0" dirty="0">
                <a:ln w="3175" cmpd="sng">
                  <a:noFill/>
                </a:ln>
                <a:solidFill>
                  <a:schemeClr val="accent1"/>
                </a:solidFill>
                <a:effectLst/>
                <a:latin typeface="Arial"/>
              </a:rPr>
              <a:t>“</a:t>
            </a:r>
          </a:p>
        </p:txBody>
      </p:sp>
      <p:sp>
        <p:nvSpPr>
          <p:cNvPr id="22" name="TextBox 21"/>
          <p:cNvSpPr txBox="1"/>
          <p:nvPr/>
        </p:nvSpPr>
        <p:spPr>
          <a:xfrm>
            <a:off x="17786022" y="5773112"/>
            <a:ext cx="1219200" cy="1169552"/>
          </a:xfrm>
          <a:prstGeom prst="rect">
            <a:avLst/>
          </a:prstGeom>
        </p:spPr>
        <p:txBody>
          <a:bodyPr vert="horz" lIns="182880" tIns="91440" rIns="182880" bIns="91440" rtlCol="0" anchor="ctr">
            <a:noAutofit/>
          </a:bodyPr>
          <a:lstStyle/>
          <a:p>
            <a:pPr lvl="0"/>
            <a:r>
              <a:rPr lang="en-US" sz="1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97591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54670" y="3863976"/>
            <a:ext cx="17193336" cy="5190920"/>
          </a:xfrm>
        </p:spPr>
        <p:txBody>
          <a:bodyPr anchor="b">
            <a:normAutofit/>
          </a:bodyPr>
          <a:lstStyle>
            <a:lvl1pPr algn="l">
              <a:defRPr sz="8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54670" y="9054896"/>
            <a:ext cx="17193336" cy="3027828"/>
          </a:xfrm>
        </p:spPr>
        <p:txBody>
          <a:bodyPr anchor="t">
            <a:normAutofit/>
          </a:bodyPr>
          <a:lstStyle>
            <a:lvl1pPr marL="0" indent="0" algn="l">
              <a:buNone/>
              <a:defRPr sz="3600">
                <a:solidFill>
                  <a:schemeClr val="tx1">
                    <a:lumMod val="75000"/>
                    <a:lumOff val="2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7FAFAD4-9063-45E3-AAB4-4EC72B4B069F}"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80532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862668" y="1219200"/>
            <a:ext cx="16188268" cy="6045200"/>
          </a:xfrm>
        </p:spPr>
        <p:txBody>
          <a:bodyPr anchor="ctr">
            <a:normAutofit/>
          </a:bodyPr>
          <a:lstStyle>
            <a:lvl1pPr algn="l">
              <a:defRPr sz="88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54665" y="8026400"/>
            <a:ext cx="17193338" cy="1028496"/>
          </a:xfrm>
        </p:spPr>
        <p:txBody>
          <a:bodyPr anchor="b">
            <a:noAutofit/>
          </a:bodyPr>
          <a:lstStyle>
            <a:lvl1pPr marL="0" indent="0">
              <a:buFontTx/>
              <a:buNone/>
              <a:defRPr sz="4800">
                <a:solidFill>
                  <a:schemeClr val="tx1">
                    <a:lumMod val="75000"/>
                    <a:lumOff val="25000"/>
                  </a:schemeClr>
                </a:solidFill>
              </a:defRPr>
            </a:lvl1pPr>
            <a:lvl2pPr marL="914400" indent="0">
              <a:buFontTx/>
              <a:buNone/>
              <a:defRPr/>
            </a:lvl2pPr>
            <a:lvl3pPr marL="1828800" indent="0">
              <a:buFontTx/>
              <a:buNone/>
              <a:defRPr/>
            </a:lvl3pPr>
            <a:lvl4pPr marL="2743200" indent="0">
              <a:buFontTx/>
              <a:buNone/>
              <a:defRPr/>
            </a:lvl4pPr>
            <a:lvl5pPr marL="3657600" indent="0">
              <a:buFontTx/>
              <a:buNone/>
              <a:defRPr/>
            </a:lvl5pPr>
          </a:lstStyle>
          <a:p>
            <a:pPr lvl="0"/>
            <a:r>
              <a:rPr lang="en-US" smtClean="0"/>
              <a:t>Edit Master text styles</a:t>
            </a:r>
          </a:p>
        </p:txBody>
      </p:sp>
      <p:sp>
        <p:nvSpPr>
          <p:cNvPr id="3" name="Text Placeholder 2"/>
          <p:cNvSpPr>
            <a:spLocks noGrp="1"/>
          </p:cNvSpPr>
          <p:nvPr>
            <p:ph type="body" idx="1"/>
          </p:nvPr>
        </p:nvSpPr>
        <p:spPr>
          <a:xfrm>
            <a:off x="1354670" y="9054896"/>
            <a:ext cx="17193336" cy="3027828"/>
          </a:xfrm>
        </p:spPr>
        <p:txBody>
          <a:bodyPr anchor="t">
            <a:normAutofit/>
          </a:bodyPr>
          <a:lstStyle>
            <a:lvl1pPr marL="0" indent="0" algn="l">
              <a:buNone/>
              <a:defRPr sz="3600">
                <a:solidFill>
                  <a:schemeClr val="tx1">
                    <a:lumMod val="50000"/>
                    <a:lumOff val="50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7FAFAD4-9063-45E3-AAB4-4EC72B4B069F}"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
        <p:nvSpPr>
          <p:cNvPr id="24" name="TextBox 23"/>
          <p:cNvSpPr txBox="1"/>
          <p:nvPr/>
        </p:nvSpPr>
        <p:spPr>
          <a:xfrm>
            <a:off x="1083740" y="1580756"/>
            <a:ext cx="1219200" cy="1169552"/>
          </a:xfrm>
          <a:prstGeom prst="rect">
            <a:avLst/>
          </a:prstGeom>
        </p:spPr>
        <p:txBody>
          <a:bodyPr vert="horz" lIns="182880" tIns="91440" rIns="182880" bIns="91440" rtlCol="0" anchor="ctr">
            <a:noAutofit/>
          </a:bodyPr>
          <a:lstStyle/>
          <a:p>
            <a:pPr lvl="0"/>
            <a:r>
              <a:rPr lang="en-US" sz="16000" baseline="0" dirty="0">
                <a:ln w="3175" cmpd="sng">
                  <a:noFill/>
                </a:ln>
                <a:solidFill>
                  <a:schemeClr val="accent1"/>
                </a:solidFill>
                <a:effectLst/>
                <a:latin typeface="Arial"/>
              </a:rPr>
              <a:t>“</a:t>
            </a:r>
          </a:p>
        </p:txBody>
      </p:sp>
      <p:sp>
        <p:nvSpPr>
          <p:cNvPr id="25" name="TextBox 24"/>
          <p:cNvSpPr txBox="1"/>
          <p:nvPr/>
        </p:nvSpPr>
        <p:spPr>
          <a:xfrm>
            <a:off x="17786022" y="5773112"/>
            <a:ext cx="1219200" cy="1169552"/>
          </a:xfrm>
          <a:prstGeom prst="rect">
            <a:avLst/>
          </a:prstGeom>
        </p:spPr>
        <p:txBody>
          <a:bodyPr vert="horz" lIns="182880" tIns="91440" rIns="182880" bIns="91440" rtlCol="0" anchor="ctr">
            <a:noAutofit/>
          </a:bodyPr>
          <a:lstStyle/>
          <a:p>
            <a:pPr lvl="0"/>
            <a:r>
              <a:rPr lang="en-US" sz="1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13463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371599" y="1219200"/>
            <a:ext cx="17176406" cy="6045200"/>
          </a:xfrm>
        </p:spPr>
        <p:txBody>
          <a:bodyPr anchor="ctr">
            <a:normAutofit/>
          </a:bodyPr>
          <a:lstStyle>
            <a:lvl1pPr algn="l">
              <a:defRPr sz="88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54665" y="8026400"/>
            <a:ext cx="17193338" cy="1028496"/>
          </a:xfrm>
        </p:spPr>
        <p:txBody>
          <a:bodyPr anchor="b">
            <a:noAutofit/>
          </a:bodyPr>
          <a:lstStyle>
            <a:lvl1pPr marL="0" indent="0">
              <a:buFontTx/>
              <a:buNone/>
              <a:defRPr sz="4800">
                <a:solidFill>
                  <a:schemeClr val="accent1"/>
                </a:solidFill>
              </a:defRPr>
            </a:lvl1pPr>
            <a:lvl2pPr marL="914400" indent="0">
              <a:buFontTx/>
              <a:buNone/>
              <a:defRPr/>
            </a:lvl2pPr>
            <a:lvl3pPr marL="1828800" indent="0">
              <a:buFontTx/>
              <a:buNone/>
              <a:defRPr/>
            </a:lvl3pPr>
            <a:lvl4pPr marL="2743200" indent="0">
              <a:buFontTx/>
              <a:buNone/>
              <a:defRPr/>
            </a:lvl4pPr>
            <a:lvl5pPr marL="3657600" indent="0">
              <a:buFontTx/>
              <a:buNone/>
              <a:defRPr/>
            </a:lvl5pPr>
          </a:lstStyle>
          <a:p>
            <a:pPr lvl="0"/>
            <a:r>
              <a:rPr lang="en-US" smtClean="0"/>
              <a:t>Edit Master text styles</a:t>
            </a:r>
          </a:p>
        </p:txBody>
      </p:sp>
      <p:sp>
        <p:nvSpPr>
          <p:cNvPr id="3" name="Text Placeholder 2"/>
          <p:cNvSpPr>
            <a:spLocks noGrp="1"/>
          </p:cNvSpPr>
          <p:nvPr>
            <p:ph type="body" idx="1"/>
          </p:nvPr>
        </p:nvSpPr>
        <p:spPr>
          <a:xfrm>
            <a:off x="1354670" y="9054896"/>
            <a:ext cx="17193336" cy="3027828"/>
          </a:xfrm>
        </p:spPr>
        <p:txBody>
          <a:bodyPr anchor="t">
            <a:normAutofit/>
          </a:bodyPr>
          <a:lstStyle>
            <a:lvl1pPr marL="0" indent="0" algn="l">
              <a:buNone/>
              <a:defRPr sz="3600">
                <a:solidFill>
                  <a:schemeClr val="tx1">
                    <a:lumMod val="50000"/>
                    <a:lumOff val="50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7FAFAD4-9063-45E3-AAB4-4EC72B4B069F}"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040486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7FAFAD4-9063-45E3-AAB4-4EC72B4B069F}"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2395958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935347" y="1219199"/>
            <a:ext cx="2609486" cy="10502902"/>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54670" y="1219200"/>
            <a:ext cx="14120300" cy="105029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7FAFAD4-9063-45E3-AAB4-4EC72B4B069F}"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9053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3752989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5523311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628928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72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7FAFAD4-9063-45E3-AAB4-4EC72B4B069F}"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020561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54670" y="5401735"/>
            <a:ext cx="17193336" cy="3653162"/>
          </a:xfrm>
        </p:spPr>
        <p:txBody>
          <a:bodyPr anchor="b"/>
          <a:lstStyle>
            <a:lvl1pPr algn="l">
              <a:defRPr sz="8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54670" y="9054896"/>
            <a:ext cx="17193336" cy="1720800"/>
          </a:xfrm>
        </p:spPr>
        <p:txBody>
          <a:bodyPr anchor="t"/>
          <a:lstStyle>
            <a:lvl1pPr marL="0" indent="0" algn="l">
              <a:buNone/>
              <a:defRPr sz="4000">
                <a:solidFill>
                  <a:schemeClr val="tx1">
                    <a:lumMod val="50000"/>
                    <a:lumOff val="50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7FAFAD4-9063-45E3-AAB4-4EC72B4B069F}"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26656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354669" y="4321178"/>
            <a:ext cx="8368070" cy="776154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0179940" y="4321179"/>
            <a:ext cx="8368068" cy="776154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7FAFAD4-9063-45E3-AAB4-4EC72B4B069F}"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148397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351491" y="4321966"/>
            <a:ext cx="8371246" cy="1152524"/>
          </a:xfrm>
        </p:spPr>
        <p:txBody>
          <a:bodyPr anchor="b">
            <a:noAutofit/>
          </a:bodyPr>
          <a:lstStyle>
            <a:lvl1pPr marL="0" indent="0">
              <a:buNone/>
              <a:defRPr sz="4800" b="0"/>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Edit Master text styles</a:t>
            </a:r>
          </a:p>
        </p:txBody>
      </p:sp>
      <p:sp>
        <p:nvSpPr>
          <p:cNvPr id="4" name="Content Placeholder 3"/>
          <p:cNvSpPr>
            <a:spLocks noGrp="1"/>
          </p:cNvSpPr>
          <p:nvPr>
            <p:ph sz="half" idx="2"/>
          </p:nvPr>
        </p:nvSpPr>
        <p:spPr>
          <a:xfrm>
            <a:off x="1351491" y="5474491"/>
            <a:ext cx="8371246" cy="660823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0176766" y="4321966"/>
            <a:ext cx="8371236" cy="1152524"/>
          </a:xfrm>
        </p:spPr>
        <p:txBody>
          <a:bodyPr anchor="b">
            <a:noAutofit/>
          </a:bodyPr>
          <a:lstStyle>
            <a:lvl1pPr marL="0" indent="0">
              <a:buNone/>
              <a:defRPr sz="4800" b="0"/>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Edit Master text styles</a:t>
            </a:r>
          </a:p>
        </p:txBody>
      </p:sp>
      <p:sp>
        <p:nvSpPr>
          <p:cNvPr id="6" name="Content Placeholder 5"/>
          <p:cNvSpPr>
            <a:spLocks noGrp="1"/>
          </p:cNvSpPr>
          <p:nvPr>
            <p:ph sz="quarter" idx="4"/>
          </p:nvPr>
        </p:nvSpPr>
        <p:spPr>
          <a:xfrm>
            <a:off x="10176769" y="5474491"/>
            <a:ext cx="8371234" cy="660823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7FAFAD4-9063-45E3-AAB4-4EC72B4B069F}" type="datetimeFigureOut">
              <a:rPr lang="en-US" smtClean="0"/>
              <a:t>1/19/2021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775637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54668" y="1219200"/>
            <a:ext cx="17193336" cy="26416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7FAFAD4-9063-45E3-AAB4-4EC72B4B069F}" type="datetimeFigureOut">
              <a:rPr lang="en-US" smtClean="0"/>
              <a:t>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496338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FAFAD4-9063-45E3-AAB4-4EC72B4B069F}" type="datetimeFigureOut">
              <a:rPr lang="en-US" smtClean="0"/>
              <a:t>1/19/2021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08007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54668" y="2997208"/>
            <a:ext cx="7709056" cy="2556932"/>
          </a:xfrm>
        </p:spPr>
        <p:txBody>
          <a:bodyPr anchor="b">
            <a:normAutofit/>
          </a:bodyPr>
          <a:lstStyle>
            <a:lvl1pPr>
              <a:defRPr sz="4000"/>
            </a:lvl1pPr>
          </a:lstStyle>
          <a:p>
            <a:r>
              <a:rPr lang="en-US" smtClean="0"/>
              <a:t>Click to edit Master title style</a:t>
            </a:r>
            <a:endParaRPr lang="en-US" dirty="0"/>
          </a:p>
        </p:txBody>
      </p:sp>
      <p:sp>
        <p:nvSpPr>
          <p:cNvPr id="3" name="Content Placeholder 2"/>
          <p:cNvSpPr>
            <a:spLocks noGrp="1"/>
          </p:cNvSpPr>
          <p:nvPr>
            <p:ph idx="1"/>
          </p:nvPr>
        </p:nvSpPr>
        <p:spPr>
          <a:xfrm>
            <a:off x="9520923" y="1029849"/>
            <a:ext cx="9027082" cy="1105287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354668" y="5554139"/>
            <a:ext cx="7709056" cy="5168898"/>
          </a:xfrm>
        </p:spPr>
        <p:txBody>
          <a:bodyPr>
            <a:normAutofit/>
          </a:bodyPr>
          <a:lstStyle>
            <a:lvl1pPr marL="0" indent="0">
              <a:buNone/>
              <a:defRPr sz="2800"/>
            </a:lvl1pPr>
            <a:lvl2pPr marL="914126" indent="0">
              <a:buNone/>
              <a:defRPr sz="2800"/>
            </a:lvl2pPr>
            <a:lvl3pPr marL="1828252" indent="0">
              <a:buNone/>
              <a:defRPr sz="2400"/>
            </a:lvl3pPr>
            <a:lvl4pPr marL="2742378" indent="0">
              <a:buNone/>
              <a:defRPr sz="2000"/>
            </a:lvl4pPr>
            <a:lvl5pPr marL="3656502" indent="0">
              <a:buNone/>
              <a:defRPr sz="2000"/>
            </a:lvl5pPr>
            <a:lvl6pPr marL="4570628" indent="0">
              <a:buNone/>
              <a:defRPr sz="2000"/>
            </a:lvl6pPr>
            <a:lvl7pPr marL="5484754" indent="0">
              <a:buNone/>
              <a:defRPr sz="2000"/>
            </a:lvl7pPr>
            <a:lvl8pPr marL="6398880" indent="0">
              <a:buNone/>
              <a:defRPr sz="2000"/>
            </a:lvl8pPr>
            <a:lvl9pPr marL="7313006" indent="0">
              <a:buNone/>
              <a:defRPr sz="2000"/>
            </a:lvl9pPr>
          </a:lstStyle>
          <a:p>
            <a:pPr lvl="0"/>
            <a:r>
              <a:rPr lang="en-US" smtClean="0"/>
              <a:t>Edit Master text styles</a:t>
            </a:r>
          </a:p>
        </p:txBody>
      </p:sp>
      <p:sp>
        <p:nvSpPr>
          <p:cNvPr id="5" name="Date Placeholder 4"/>
          <p:cNvSpPr>
            <a:spLocks noGrp="1"/>
          </p:cNvSpPr>
          <p:nvPr>
            <p:ph type="dt" sz="half" idx="10"/>
          </p:nvPr>
        </p:nvSpPr>
        <p:spPr/>
        <p:txBody>
          <a:bodyPr/>
          <a:lstStyle/>
          <a:p>
            <a:fld id="{17FAFAD4-9063-45E3-AAB4-4EC72B4B069F}"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041818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54669" y="9601200"/>
            <a:ext cx="17193334" cy="1133476"/>
          </a:xfrm>
        </p:spPr>
        <p:txBody>
          <a:bodyPr anchor="b">
            <a:normAutofit/>
          </a:bodyPr>
          <a:lstStyle>
            <a:lvl1pPr algn="l">
              <a:defRPr sz="4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54668" y="1219200"/>
            <a:ext cx="17193336" cy="7691436"/>
          </a:xfrm>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US" smtClean="0"/>
              <a:t>Click icon to add picture</a:t>
            </a:r>
            <a:endParaRPr lang="en-US" dirty="0"/>
          </a:p>
        </p:txBody>
      </p:sp>
      <p:sp>
        <p:nvSpPr>
          <p:cNvPr id="4" name="Text Placeholder 3"/>
          <p:cNvSpPr>
            <a:spLocks noGrp="1"/>
          </p:cNvSpPr>
          <p:nvPr>
            <p:ph type="body" sz="half" idx="2"/>
          </p:nvPr>
        </p:nvSpPr>
        <p:spPr>
          <a:xfrm>
            <a:off x="1354669" y="10734676"/>
            <a:ext cx="17193334" cy="1348048"/>
          </a:xfrm>
        </p:spPr>
        <p:txBody>
          <a:bodyPr>
            <a:normAutofit/>
          </a:bodyPr>
          <a:lstStyle>
            <a:lvl1pPr marL="0" indent="0">
              <a:buNone/>
              <a:defRPr sz="24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Edit Master text styles</a:t>
            </a:r>
          </a:p>
        </p:txBody>
      </p:sp>
      <p:sp>
        <p:nvSpPr>
          <p:cNvPr id="5" name="Date Placeholder 4"/>
          <p:cNvSpPr>
            <a:spLocks noGrp="1"/>
          </p:cNvSpPr>
          <p:nvPr>
            <p:ph type="dt" sz="half" idx="10"/>
          </p:nvPr>
        </p:nvSpPr>
        <p:spPr/>
        <p:txBody>
          <a:bodyPr/>
          <a:lstStyle/>
          <a:p>
            <a:fld id="{17FAFAD4-9063-45E3-AAB4-4EC72B4B069F}"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739105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16933"/>
            <a:ext cx="24384000" cy="13732934"/>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354668" y="1219200"/>
            <a:ext cx="17193336" cy="26416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54668" y="4321179"/>
            <a:ext cx="17193336" cy="776154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4410267" y="12082725"/>
            <a:ext cx="1823878" cy="730250"/>
          </a:xfrm>
          <a:prstGeom prst="rect">
            <a:avLst/>
          </a:prstGeom>
        </p:spPr>
        <p:txBody>
          <a:bodyPr vert="horz" lIns="91440" tIns="45720" rIns="91440" bIns="45720" rtlCol="0" anchor="ctr"/>
          <a:lstStyle>
            <a:lvl1pPr algn="r">
              <a:defRPr sz="1800">
                <a:solidFill>
                  <a:schemeClr val="tx1">
                    <a:tint val="75000"/>
                  </a:schemeClr>
                </a:solidFill>
              </a:defRPr>
            </a:lvl1pPr>
          </a:lstStyle>
          <a:p>
            <a:fld id="{17FAFAD4-9063-45E3-AAB4-4EC72B4B069F}" type="datetimeFigureOut">
              <a:rPr lang="en-US" smtClean="0"/>
              <a:t>1/19/2021</a:t>
            </a:fld>
            <a:endParaRPr lang="en-US"/>
          </a:p>
        </p:txBody>
      </p:sp>
      <p:sp>
        <p:nvSpPr>
          <p:cNvPr id="5" name="Footer Placeholder 4"/>
          <p:cNvSpPr>
            <a:spLocks noGrp="1"/>
          </p:cNvSpPr>
          <p:nvPr>
            <p:ph type="ftr" sz="quarter" idx="3"/>
          </p:nvPr>
        </p:nvSpPr>
        <p:spPr>
          <a:xfrm>
            <a:off x="1354668" y="12082725"/>
            <a:ext cx="12595224" cy="730250"/>
          </a:xfrm>
          <a:prstGeom prst="rect">
            <a:avLst/>
          </a:prstGeom>
        </p:spPr>
        <p:txBody>
          <a:bodyPr vert="horz" lIns="91440" tIns="45720" rIns="91440" bIns="45720" rtlCol="0" anchor="ctr"/>
          <a:lstStyle>
            <a:lvl1pPr algn="l">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181327" y="12082725"/>
            <a:ext cx="1366678" cy="730250"/>
          </a:xfrm>
          <a:prstGeom prst="rect">
            <a:avLst/>
          </a:prstGeom>
        </p:spPr>
        <p:txBody>
          <a:bodyPr vert="horz" lIns="91440" tIns="45720" rIns="91440" bIns="45720" rtlCol="0" anchor="ctr"/>
          <a:lstStyle>
            <a:lvl1pPr algn="r">
              <a:defRPr sz="1800">
                <a:solidFill>
                  <a:schemeClr val="accent1"/>
                </a:solidFill>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2995228268"/>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Lst>
  <p:txStyles>
    <p:titleStyle>
      <a:lvl1pPr algn="l" defTabSz="914400" rtl="0" eaLnBrk="1" latinLnBrk="0" hangingPunct="1">
        <a:spcBef>
          <a:spcPct val="0"/>
        </a:spcBef>
        <a:buNone/>
        <a:defRPr sz="72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685800" indent="-685800" algn="l" defTabSz="914400" rtl="0" eaLnBrk="1" latinLnBrk="0" hangingPunct="1">
        <a:spcBef>
          <a:spcPts val="2000"/>
        </a:spcBef>
        <a:spcAft>
          <a:spcPts val="0"/>
        </a:spcAft>
        <a:buClr>
          <a:schemeClr val="accent1"/>
        </a:buClr>
        <a:buSzPct val="80000"/>
        <a:buFont typeface="Wingdings 3" charset="2"/>
        <a:buChar char=""/>
        <a:defRPr sz="3600" kern="1200">
          <a:solidFill>
            <a:schemeClr val="tx1">
              <a:lumMod val="75000"/>
              <a:lumOff val="25000"/>
            </a:schemeClr>
          </a:solidFill>
          <a:latin typeface="+mn-lt"/>
          <a:ea typeface="+mn-ea"/>
          <a:cs typeface="+mn-cs"/>
        </a:defRPr>
      </a:lvl1pPr>
      <a:lvl2pPr marL="1485900" indent="-571500" algn="l" defTabSz="914400" rtl="0" eaLnBrk="1" latinLnBrk="0" hangingPunct="1">
        <a:spcBef>
          <a:spcPts val="2000"/>
        </a:spcBef>
        <a:spcAft>
          <a:spcPts val="0"/>
        </a:spcAft>
        <a:buClr>
          <a:schemeClr val="accent1"/>
        </a:buClr>
        <a:buSzPct val="80000"/>
        <a:buFont typeface="Wingdings 3" charset="2"/>
        <a:buChar char=""/>
        <a:defRPr sz="3200" kern="1200">
          <a:solidFill>
            <a:schemeClr val="tx1">
              <a:lumMod val="75000"/>
              <a:lumOff val="25000"/>
            </a:schemeClr>
          </a:solidFill>
          <a:latin typeface="+mn-lt"/>
          <a:ea typeface="+mn-ea"/>
          <a:cs typeface="+mn-cs"/>
        </a:defRPr>
      </a:lvl2pPr>
      <a:lvl3pPr marL="2286000" indent="-457200" algn="l" defTabSz="914400" rtl="0" eaLnBrk="1" latinLnBrk="0" hangingPunct="1">
        <a:spcBef>
          <a:spcPts val="2000"/>
        </a:spcBef>
        <a:spcAft>
          <a:spcPts val="0"/>
        </a:spcAft>
        <a:buClr>
          <a:schemeClr val="accent1"/>
        </a:buClr>
        <a:buSzPct val="80000"/>
        <a:buFont typeface="Wingdings 3" charset="2"/>
        <a:buChar char=""/>
        <a:defRPr sz="2800" kern="1200">
          <a:solidFill>
            <a:schemeClr val="tx1">
              <a:lumMod val="75000"/>
              <a:lumOff val="25000"/>
            </a:schemeClr>
          </a:solidFill>
          <a:latin typeface="+mn-lt"/>
          <a:ea typeface="+mn-ea"/>
          <a:cs typeface="+mn-cs"/>
        </a:defRPr>
      </a:lvl3pPr>
      <a:lvl4pPr marL="3200400" indent="-457200" algn="l" defTabSz="914400" rtl="0" eaLnBrk="1" latinLnBrk="0" hangingPunct="1">
        <a:spcBef>
          <a:spcPts val="2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4pPr>
      <a:lvl5pPr marL="4114800" indent="-457200" algn="l" defTabSz="914400" rtl="0" eaLnBrk="1" latinLnBrk="0" hangingPunct="1">
        <a:spcBef>
          <a:spcPts val="2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5pPr>
      <a:lvl6pPr marL="5029200" indent="-457200" algn="l" defTabSz="914400" rtl="0" eaLnBrk="1" latinLnBrk="0" hangingPunct="1">
        <a:spcBef>
          <a:spcPts val="2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6pPr>
      <a:lvl7pPr marL="5943600" indent="-457200" algn="l" defTabSz="914400" rtl="0" eaLnBrk="1" latinLnBrk="0" hangingPunct="1">
        <a:spcBef>
          <a:spcPts val="2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7pPr>
      <a:lvl8pPr marL="6858000" indent="-457200" algn="l" defTabSz="914400" rtl="0" eaLnBrk="1" latinLnBrk="0" hangingPunct="1">
        <a:spcBef>
          <a:spcPts val="2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8pPr>
      <a:lvl9pPr marL="7772400" indent="-457200" algn="l" defTabSz="914400" rtl="0" eaLnBrk="1" latinLnBrk="0" hangingPunct="1">
        <a:spcBef>
          <a:spcPts val="2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9.xml"/><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jpeg"/><Relationship Id="rId1" Type="http://schemas.openxmlformats.org/officeDocument/2006/relationships/slideLayout" Target="../slideLayouts/slideLayout19.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png"/><Relationship Id="rId1" Type="http://schemas.openxmlformats.org/officeDocument/2006/relationships/slideLayout" Target="../slideLayouts/slideLayout19.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microsoft.com/office/2007/relationships/hdphoto" Target="../media/hdphoto3.wdp"/><Relationship Id="rId5" Type="http://schemas.openxmlformats.org/officeDocument/2006/relationships/image" Target="../media/image21.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07/relationships/hdphoto" Target="../media/hdphoto2.wdp"/><Relationship Id="rId12"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7.jpg"/><Relationship Id="rId4" Type="http://schemas.microsoft.com/office/2007/relationships/hdphoto" Target="../media/hdphoto1.wdp"/><Relationship Id="rId9"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atient Monitor PM Pro 3"/>
          <p:cNvSpPr txBox="1">
            <a:spLocks noGrp="1"/>
          </p:cNvSpPr>
          <p:nvPr>
            <p:ph type="title"/>
          </p:nvPr>
        </p:nvSpPr>
        <p:spPr>
          <a:xfrm>
            <a:off x="9418320" y="8776939"/>
            <a:ext cx="11115676" cy="1922899"/>
          </a:xfrm>
          <a:prstGeom prst="rect">
            <a:avLst/>
          </a:prstGeom>
        </p:spPr>
        <p:txBody>
          <a:bodyPr anchor="ctr">
            <a:normAutofit fontScale="90000"/>
          </a:bodyPr>
          <a:lstStyle>
            <a:lvl1pPr>
              <a:defRPr b="0">
                <a:latin typeface="SF Pro Rounded Bold"/>
                <a:ea typeface="SF Pro Rounded Bold"/>
                <a:cs typeface="SF Pro Rounded Bold"/>
                <a:sym typeface="SF Pro Rounded Bold"/>
              </a:defRPr>
            </a:lvl1pPr>
          </a:lstStyle>
          <a:p>
            <a:r>
              <a:rPr b="1" dirty="0">
                <a:solidFill>
                  <a:schemeClr val="accent1">
                    <a:lumMod val="50000"/>
                  </a:schemeClr>
                </a:solidFill>
              </a:rPr>
              <a:t>Patient Monitor PM Pro 3</a:t>
            </a:r>
          </a:p>
        </p:txBody>
      </p:sp>
      <p:sp>
        <p:nvSpPr>
          <p:cNvPr id="151" name="2 November 2020"/>
          <p:cNvSpPr txBox="1">
            <a:spLocks noGrp="1"/>
          </p:cNvSpPr>
          <p:nvPr>
            <p:ph type="body" sz="quarter" idx="1"/>
          </p:nvPr>
        </p:nvSpPr>
        <p:spPr>
          <a:xfrm>
            <a:off x="1206498" y="1411317"/>
            <a:ext cx="21971003" cy="6369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77500" lnSpcReduction="20000"/>
          </a:bodyPr>
          <a:lstStyle>
            <a:lvl1pPr>
              <a:defRPr b="0">
                <a:latin typeface="SF Pro Rounded Bold"/>
                <a:ea typeface="SF Pro Rounded Bold"/>
                <a:cs typeface="SF Pro Rounded Bold"/>
                <a:sym typeface="SF Pro Rounded Bold"/>
              </a:defRPr>
            </a:lvl1pPr>
          </a:lstStyle>
          <a:p>
            <a:r>
              <a:rPr lang="en-US" b="1" dirty="0" smtClean="0"/>
              <a:t>PT. SINKO PRIMA ALLOY</a:t>
            </a:r>
            <a:endParaRPr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40599" y="750120"/>
            <a:ext cx="3358923" cy="979686"/>
          </a:xfrm>
          <a:prstGeom prst="rect">
            <a:avLst/>
          </a:prstGeom>
        </p:spPr>
      </p:pic>
      <p:pic>
        <p:nvPicPr>
          <p:cNvPr id="6" name="Image" descr="Image"/>
          <p:cNvPicPr>
            <a:picLocks noChangeAspect="1"/>
          </p:cNvPicPr>
          <p:nvPr/>
        </p:nvPicPr>
        <p:blipFill>
          <a:blip r:embed="rId3">
            <a:extLst/>
          </a:blip>
          <a:stretch>
            <a:fillRect/>
          </a:stretch>
        </p:blipFill>
        <p:spPr>
          <a:xfrm>
            <a:off x="1206498" y="3250852"/>
            <a:ext cx="7891782" cy="786046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page28image37980816.jpg" descr="page28image37980816.jpg"/>
          <p:cNvPicPr>
            <a:picLocks noChangeAspect="1"/>
          </p:cNvPicPr>
          <p:nvPr/>
        </p:nvPicPr>
        <p:blipFill>
          <a:blip r:embed="rId3">
            <a:extLst/>
          </a:blip>
          <a:stretch>
            <a:fillRect/>
          </a:stretch>
        </p:blipFill>
        <p:spPr>
          <a:xfrm>
            <a:off x="7623151" y="2807674"/>
            <a:ext cx="9245601" cy="8229601"/>
          </a:xfrm>
          <a:prstGeom prst="rect">
            <a:avLst/>
          </a:prstGeom>
          <a:ln w="12700">
            <a:miter lim="400000"/>
          </a:ln>
        </p:spPr>
      </p:pic>
      <p:sp>
        <p:nvSpPr>
          <p:cNvPr id="223" name="Line"/>
          <p:cNvSpPr/>
          <p:nvPr/>
        </p:nvSpPr>
        <p:spPr>
          <a:xfrm>
            <a:off x="6057929" y="4852530"/>
            <a:ext cx="3102611" cy="1"/>
          </a:xfrm>
          <a:prstGeom prst="line">
            <a:avLst/>
          </a:prstGeom>
          <a:ln w="50800">
            <a:solidFill>
              <a:srgbClr val="000000"/>
            </a:solidFill>
            <a:miter lim="400000"/>
            <a:headEnd type="oval"/>
          </a:ln>
        </p:spPr>
        <p:txBody>
          <a:bodyPr lIns="50800" tIns="50800" rIns="50800" bIns="50800" anchor="ctr"/>
          <a:lstStyle/>
          <a:p>
            <a:endParaRPr/>
          </a:p>
        </p:txBody>
      </p:sp>
      <p:sp>
        <p:nvSpPr>
          <p:cNvPr id="224" name="Slot SD Card"/>
          <p:cNvSpPr txBox="1"/>
          <p:nvPr/>
        </p:nvSpPr>
        <p:spPr>
          <a:xfrm>
            <a:off x="2783542" y="4493458"/>
            <a:ext cx="309539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rPr dirty="0">
                <a:solidFill>
                  <a:srgbClr val="FF0000"/>
                </a:solidFill>
              </a:rPr>
              <a:t>Slot SD Card</a:t>
            </a:r>
          </a:p>
        </p:txBody>
      </p:sp>
      <p:sp>
        <p:nvSpPr>
          <p:cNvPr id="225" name="Line"/>
          <p:cNvSpPr/>
          <p:nvPr/>
        </p:nvSpPr>
        <p:spPr>
          <a:xfrm>
            <a:off x="2444263" y="6344879"/>
            <a:ext cx="6747180" cy="5824"/>
          </a:xfrm>
          <a:prstGeom prst="line">
            <a:avLst/>
          </a:prstGeom>
          <a:ln w="50800">
            <a:solidFill>
              <a:srgbClr val="000000"/>
            </a:solidFill>
            <a:miter lim="400000"/>
            <a:headEnd type="oval"/>
          </a:ln>
        </p:spPr>
        <p:txBody>
          <a:bodyPr lIns="50800" tIns="50800" rIns="50800" bIns="50800" anchor="ctr"/>
          <a:lstStyle/>
          <a:p>
            <a:endParaRPr/>
          </a:p>
        </p:txBody>
      </p:sp>
      <p:sp>
        <p:nvSpPr>
          <p:cNvPr id="226" name="Port Panggilan"/>
          <p:cNvSpPr txBox="1"/>
          <p:nvPr/>
        </p:nvSpPr>
        <p:spPr>
          <a:xfrm>
            <a:off x="200093" y="5258270"/>
            <a:ext cx="3264744"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rPr dirty="0"/>
              <a:t>Port </a:t>
            </a:r>
            <a:r>
              <a:rPr dirty="0" err="1"/>
              <a:t>Panggilan</a:t>
            </a:r>
            <a:r>
              <a:rPr dirty="0"/>
              <a:t> </a:t>
            </a:r>
          </a:p>
        </p:txBody>
      </p:sp>
      <p:sp>
        <p:nvSpPr>
          <p:cNvPr id="227" name="Line"/>
          <p:cNvSpPr/>
          <p:nvPr/>
        </p:nvSpPr>
        <p:spPr>
          <a:xfrm>
            <a:off x="3815863" y="5689701"/>
            <a:ext cx="5344678" cy="35994"/>
          </a:xfrm>
          <a:prstGeom prst="line">
            <a:avLst/>
          </a:prstGeom>
          <a:ln w="50800">
            <a:solidFill>
              <a:srgbClr val="000000"/>
            </a:solidFill>
            <a:miter lim="400000"/>
            <a:headEnd type="oval"/>
          </a:ln>
        </p:spPr>
        <p:txBody>
          <a:bodyPr lIns="50800" tIns="50800" rIns="50800" bIns="50800" anchor="ctr"/>
          <a:lstStyle/>
          <a:p>
            <a:endParaRPr/>
          </a:p>
        </p:txBody>
      </p:sp>
      <p:sp>
        <p:nvSpPr>
          <p:cNvPr id="228" name="Port Auxiliary"/>
          <p:cNvSpPr txBox="1"/>
          <p:nvPr/>
        </p:nvSpPr>
        <p:spPr>
          <a:xfrm>
            <a:off x="1187542" y="6016138"/>
            <a:ext cx="2089508"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rPr dirty="0">
                <a:solidFill>
                  <a:srgbClr val="FF0000"/>
                </a:solidFill>
              </a:rPr>
              <a:t>Port Auxiliary</a:t>
            </a:r>
          </a:p>
        </p:txBody>
      </p:sp>
      <p:sp>
        <p:nvSpPr>
          <p:cNvPr id="229" name="Keluaran VGA"/>
          <p:cNvSpPr txBox="1"/>
          <p:nvPr/>
        </p:nvSpPr>
        <p:spPr>
          <a:xfrm>
            <a:off x="3719916" y="7162799"/>
            <a:ext cx="2165700"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rPr dirty="0" err="1"/>
              <a:t>Keluaran</a:t>
            </a:r>
            <a:r>
              <a:rPr dirty="0"/>
              <a:t> VGA</a:t>
            </a:r>
          </a:p>
        </p:txBody>
      </p:sp>
      <p:sp>
        <p:nvSpPr>
          <p:cNvPr id="230" name="Line"/>
          <p:cNvSpPr/>
          <p:nvPr/>
        </p:nvSpPr>
        <p:spPr>
          <a:xfrm flipH="1">
            <a:off x="9458522" y="8064441"/>
            <a:ext cx="1070542" cy="1"/>
          </a:xfrm>
          <a:prstGeom prst="line">
            <a:avLst/>
          </a:prstGeom>
          <a:ln w="50800">
            <a:solidFill>
              <a:srgbClr val="000000"/>
            </a:solidFill>
            <a:miter lim="400000"/>
            <a:headEnd type="oval"/>
          </a:ln>
        </p:spPr>
        <p:txBody>
          <a:bodyPr lIns="50800" tIns="50800" rIns="50800" bIns="50800" anchor="ctr"/>
          <a:lstStyle/>
          <a:p>
            <a:endParaRPr/>
          </a:p>
        </p:txBody>
      </p:sp>
      <p:sp>
        <p:nvSpPr>
          <p:cNvPr id="231" name="USB Interface"/>
          <p:cNvSpPr txBox="1"/>
          <p:nvPr/>
        </p:nvSpPr>
        <p:spPr>
          <a:xfrm>
            <a:off x="10879129" y="6807199"/>
            <a:ext cx="3202942"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rPr dirty="0"/>
              <a:t>USB Interface</a:t>
            </a:r>
          </a:p>
        </p:txBody>
      </p:sp>
      <p:sp>
        <p:nvSpPr>
          <p:cNvPr id="232" name="Line"/>
          <p:cNvSpPr/>
          <p:nvPr/>
        </p:nvSpPr>
        <p:spPr>
          <a:xfrm flipH="1">
            <a:off x="9458522" y="7162800"/>
            <a:ext cx="1070542" cy="0"/>
          </a:xfrm>
          <a:prstGeom prst="line">
            <a:avLst/>
          </a:prstGeom>
          <a:ln w="50800">
            <a:solidFill>
              <a:srgbClr val="000000"/>
            </a:solidFill>
            <a:miter lim="400000"/>
            <a:headEnd type="oval"/>
          </a:ln>
        </p:spPr>
        <p:txBody>
          <a:bodyPr lIns="50800" tIns="50800" rIns="50800" bIns="50800" anchor="ctr"/>
          <a:lstStyle/>
          <a:p>
            <a:endParaRPr/>
          </a:p>
        </p:txBody>
      </p:sp>
      <p:sp>
        <p:nvSpPr>
          <p:cNvPr id="233" name="Network Interface"/>
          <p:cNvSpPr txBox="1"/>
          <p:nvPr/>
        </p:nvSpPr>
        <p:spPr>
          <a:xfrm>
            <a:off x="10881026" y="8159150"/>
            <a:ext cx="3939563"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rPr dirty="0"/>
              <a:t>Network Interface</a:t>
            </a:r>
          </a:p>
        </p:txBody>
      </p:sp>
      <p:sp>
        <p:nvSpPr>
          <p:cNvPr id="234" name="Line"/>
          <p:cNvSpPr/>
          <p:nvPr/>
        </p:nvSpPr>
        <p:spPr>
          <a:xfrm>
            <a:off x="4923692" y="7162800"/>
            <a:ext cx="4023471" cy="0"/>
          </a:xfrm>
          <a:prstGeom prst="line">
            <a:avLst/>
          </a:prstGeom>
          <a:ln w="50800">
            <a:solidFill>
              <a:srgbClr val="000000"/>
            </a:solidFill>
            <a:miter lim="400000"/>
            <a:headEnd type="oval"/>
          </a:ln>
        </p:spPr>
        <p:txBody>
          <a:bodyPr lIns="50800" tIns="50800" rIns="50800" bIns="50800" anchor="ctr"/>
          <a:lstStyle/>
          <a:p>
            <a:endParaRPr/>
          </a:p>
        </p:txBody>
      </p:sp>
      <p:sp>
        <p:nvSpPr>
          <p:cNvPr id="235" name="Line"/>
          <p:cNvSpPr/>
          <p:nvPr/>
        </p:nvSpPr>
        <p:spPr>
          <a:xfrm>
            <a:off x="6271306" y="8064441"/>
            <a:ext cx="2675857" cy="1"/>
          </a:xfrm>
          <a:prstGeom prst="line">
            <a:avLst/>
          </a:prstGeom>
          <a:ln w="50800">
            <a:solidFill>
              <a:srgbClr val="000000"/>
            </a:solidFill>
            <a:miter lim="400000"/>
            <a:headEnd type="oval"/>
          </a:ln>
        </p:spPr>
        <p:txBody>
          <a:bodyPr lIns="50800" tIns="50800" rIns="50800" bIns="50800" anchor="ctr"/>
          <a:lstStyle/>
          <a:p>
            <a:endParaRPr/>
          </a:p>
        </p:txBody>
      </p:sp>
      <p:sp>
        <p:nvSpPr>
          <p:cNvPr id="236" name="RS232 Interface"/>
          <p:cNvSpPr txBox="1"/>
          <p:nvPr/>
        </p:nvSpPr>
        <p:spPr>
          <a:xfrm>
            <a:off x="5579603" y="8179080"/>
            <a:ext cx="2098426"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rPr dirty="0"/>
              <a:t>RS232 Interface</a:t>
            </a:r>
          </a:p>
        </p:txBody>
      </p:sp>
      <p:sp>
        <p:nvSpPr>
          <p:cNvPr id="237" name="Line"/>
          <p:cNvSpPr/>
          <p:nvPr/>
        </p:nvSpPr>
        <p:spPr>
          <a:xfrm>
            <a:off x="12224473" y="2373119"/>
            <a:ext cx="1" cy="3597206"/>
          </a:xfrm>
          <a:prstGeom prst="line">
            <a:avLst/>
          </a:prstGeom>
          <a:ln w="50800">
            <a:solidFill>
              <a:srgbClr val="000000"/>
            </a:solidFill>
            <a:miter lim="400000"/>
            <a:headEnd type="oval"/>
          </a:ln>
        </p:spPr>
        <p:txBody>
          <a:bodyPr lIns="50800" tIns="50800" rIns="50800" bIns="50800" anchor="ctr"/>
          <a:lstStyle/>
          <a:p>
            <a:endParaRPr/>
          </a:p>
        </p:txBody>
      </p:sp>
      <p:sp>
        <p:nvSpPr>
          <p:cNvPr id="238" name="Pengunci anti-maling"/>
          <p:cNvSpPr txBox="1"/>
          <p:nvPr/>
        </p:nvSpPr>
        <p:spPr>
          <a:xfrm>
            <a:off x="10644481" y="867690"/>
            <a:ext cx="3202942"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000">
                <a:latin typeface="SF Pro Rounded Regular"/>
                <a:ea typeface="SF Pro Rounded Regular"/>
                <a:cs typeface="SF Pro Rounded Regular"/>
                <a:sym typeface="SF Pro Rounded Regular"/>
              </a:defRPr>
            </a:lvl1pPr>
          </a:lstStyle>
          <a:p>
            <a:r>
              <a:t>Pengunci anti-maling</a:t>
            </a:r>
          </a:p>
        </p:txBody>
      </p:sp>
      <p:sp>
        <p:nvSpPr>
          <p:cNvPr id="239" name="Line"/>
          <p:cNvSpPr/>
          <p:nvPr/>
        </p:nvSpPr>
        <p:spPr>
          <a:xfrm flipV="1">
            <a:off x="11999613" y="9769864"/>
            <a:ext cx="1" cy="1962241"/>
          </a:xfrm>
          <a:prstGeom prst="line">
            <a:avLst/>
          </a:prstGeom>
          <a:ln w="50800">
            <a:solidFill>
              <a:srgbClr val="000000"/>
            </a:solidFill>
            <a:miter lim="400000"/>
            <a:headEnd type="oval"/>
          </a:ln>
        </p:spPr>
        <p:txBody>
          <a:bodyPr lIns="50800" tIns="50800" rIns="50800" bIns="50800" anchor="ctr"/>
          <a:lstStyle/>
          <a:p>
            <a:endParaRPr/>
          </a:p>
        </p:txBody>
      </p:sp>
      <p:sp>
        <p:nvSpPr>
          <p:cNvPr id="240" name="Kisi-kisi pembuangan panas"/>
          <p:cNvSpPr txBox="1"/>
          <p:nvPr/>
        </p:nvSpPr>
        <p:spPr>
          <a:xfrm>
            <a:off x="8925200" y="12137109"/>
            <a:ext cx="6148826"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000">
                <a:latin typeface="SF Pro Rounded Regular"/>
                <a:ea typeface="SF Pro Rounded Regular"/>
                <a:cs typeface="SF Pro Rounded Regular"/>
                <a:sym typeface="SF Pro Rounded Regular"/>
              </a:defRPr>
            </a:lvl1pPr>
          </a:lstStyle>
          <a:p>
            <a:r>
              <a:t>Kisi-kisi pembuangan panas</a:t>
            </a:r>
          </a:p>
        </p:txBody>
      </p:sp>
      <p:sp>
        <p:nvSpPr>
          <p:cNvPr id="241" name="Pengunci kabel daya"/>
          <p:cNvSpPr txBox="1"/>
          <p:nvPr/>
        </p:nvSpPr>
        <p:spPr>
          <a:xfrm>
            <a:off x="16969054" y="10157019"/>
            <a:ext cx="454226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t>Pengunci kabel daya</a:t>
            </a:r>
          </a:p>
        </p:txBody>
      </p:sp>
      <p:sp>
        <p:nvSpPr>
          <p:cNvPr id="242" name="Line"/>
          <p:cNvSpPr/>
          <p:nvPr/>
        </p:nvSpPr>
        <p:spPr>
          <a:xfrm flipH="1">
            <a:off x="15315345" y="10512619"/>
            <a:ext cx="1388248" cy="1"/>
          </a:xfrm>
          <a:prstGeom prst="line">
            <a:avLst/>
          </a:prstGeom>
          <a:ln w="50800">
            <a:solidFill>
              <a:srgbClr val="000000"/>
            </a:solidFill>
            <a:miter lim="400000"/>
            <a:headEnd type="oval"/>
          </a:ln>
        </p:spPr>
        <p:txBody>
          <a:bodyPr lIns="50800" tIns="50800" rIns="50800" bIns="50800" anchor="ctr"/>
          <a:lstStyle/>
          <a:p>
            <a:endParaRPr/>
          </a:p>
        </p:txBody>
      </p:sp>
      <p:sp>
        <p:nvSpPr>
          <p:cNvPr id="243" name="Terminal grounding"/>
          <p:cNvSpPr txBox="1"/>
          <p:nvPr/>
        </p:nvSpPr>
        <p:spPr>
          <a:xfrm>
            <a:off x="17513887" y="8304807"/>
            <a:ext cx="4317624"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t>Terminal grounding</a:t>
            </a:r>
          </a:p>
        </p:txBody>
      </p:sp>
      <p:sp>
        <p:nvSpPr>
          <p:cNvPr id="244" name="Line"/>
          <p:cNvSpPr/>
          <p:nvPr/>
        </p:nvSpPr>
        <p:spPr>
          <a:xfrm flipH="1">
            <a:off x="15315345" y="8660407"/>
            <a:ext cx="1853990" cy="1"/>
          </a:xfrm>
          <a:prstGeom prst="line">
            <a:avLst/>
          </a:prstGeom>
          <a:ln w="50800">
            <a:solidFill>
              <a:srgbClr val="000000"/>
            </a:solidFill>
            <a:miter lim="400000"/>
            <a:headEnd type="oval"/>
          </a:ln>
        </p:spPr>
        <p:txBody>
          <a:bodyPr lIns="50800" tIns="50800" rIns="50800" bIns="50800" anchor="ctr"/>
          <a:lstStyle/>
          <a:p>
            <a:endParaRPr/>
          </a:p>
        </p:txBody>
      </p:sp>
      <p:sp>
        <p:nvSpPr>
          <p:cNvPr id="245" name="Speaker"/>
          <p:cNvSpPr txBox="1"/>
          <p:nvPr/>
        </p:nvSpPr>
        <p:spPr>
          <a:xfrm>
            <a:off x="17513887" y="6566874"/>
            <a:ext cx="2058366"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t>Speaker</a:t>
            </a:r>
          </a:p>
        </p:txBody>
      </p:sp>
      <p:sp>
        <p:nvSpPr>
          <p:cNvPr id="246" name="Line"/>
          <p:cNvSpPr/>
          <p:nvPr/>
        </p:nvSpPr>
        <p:spPr>
          <a:xfrm flipH="1">
            <a:off x="15315345" y="6922474"/>
            <a:ext cx="1853990" cy="1"/>
          </a:xfrm>
          <a:prstGeom prst="line">
            <a:avLst/>
          </a:prstGeom>
          <a:ln w="50800">
            <a:solidFill>
              <a:srgbClr val="000000"/>
            </a:solidFill>
            <a:miter lim="400000"/>
            <a:headEnd type="oval"/>
          </a:ln>
        </p:spPr>
        <p:txBody>
          <a:bodyPr lIns="50800" tIns="50800" rIns="50800" bIns="50800" anchor="ctr"/>
          <a:lstStyle/>
          <a:p>
            <a:endParaRPr/>
          </a:p>
        </p:txBody>
      </p:sp>
      <p:sp>
        <p:nvSpPr>
          <p:cNvPr id="247" name="Line"/>
          <p:cNvSpPr/>
          <p:nvPr/>
        </p:nvSpPr>
        <p:spPr>
          <a:xfrm flipH="1">
            <a:off x="15288406" y="5184541"/>
            <a:ext cx="1853990" cy="1"/>
          </a:xfrm>
          <a:prstGeom prst="line">
            <a:avLst/>
          </a:prstGeom>
          <a:ln w="50800">
            <a:solidFill>
              <a:srgbClr val="000000"/>
            </a:solidFill>
            <a:miter lim="400000"/>
            <a:headEnd type="oval"/>
          </a:ln>
        </p:spPr>
        <p:txBody>
          <a:bodyPr lIns="50800" tIns="50800" rIns="50800" bIns="50800" anchor="ctr"/>
          <a:lstStyle/>
          <a:p>
            <a:endParaRPr/>
          </a:p>
        </p:txBody>
      </p:sp>
      <p:sp>
        <p:nvSpPr>
          <p:cNvPr id="248" name="Kipas"/>
          <p:cNvSpPr txBox="1"/>
          <p:nvPr/>
        </p:nvSpPr>
        <p:spPr>
          <a:xfrm>
            <a:off x="17513887" y="4828941"/>
            <a:ext cx="2058366"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rPr>
                <a:solidFill>
                  <a:srgbClr val="FF0000"/>
                </a:solidFill>
              </a:rPr>
              <a:t>Kipas</a:t>
            </a:r>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45873" y="339790"/>
            <a:ext cx="3358923" cy="979686"/>
          </a:xfrm>
          <a:prstGeom prst="rect">
            <a:avLst/>
          </a:prstGeom>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page30image38196304.jpg" descr="page30image38196304.jpg"/>
          <p:cNvPicPr>
            <a:picLocks noChangeAspect="1"/>
          </p:cNvPicPr>
          <p:nvPr/>
        </p:nvPicPr>
        <p:blipFill>
          <a:blip r:embed="rId2">
            <a:extLst/>
          </a:blip>
          <a:stretch>
            <a:fillRect/>
          </a:stretch>
        </p:blipFill>
        <p:spPr>
          <a:xfrm>
            <a:off x="5925153" y="2571411"/>
            <a:ext cx="5571339" cy="8801778"/>
          </a:xfrm>
          <a:prstGeom prst="rect">
            <a:avLst/>
          </a:prstGeom>
          <a:ln w="12700">
            <a:miter lim="400000"/>
          </a:ln>
        </p:spPr>
      </p:pic>
      <p:sp>
        <p:nvSpPr>
          <p:cNvPr id="253" name="Text"/>
          <p:cNvSpPr txBox="1"/>
          <p:nvPr/>
        </p:nvSpPr>
        <p:spPr>
          <a:xfrm>
            <a:off x="9267825" y="3276599"/>
            <a:ext cx="190500"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lnSpc>
                <a:spcPts val="2800"/>
              </a:lnSpc>
              <a:defRPr sz="1200">
                <a:solidFill>
                  <a:srgbClr val="000000"/>
                </a:solidFill>
                <a:latin typeface="Times Roman"/>
                <a:ea typeface="Times Roman"/>
                <a:cs typeface="Times Roman"/>
                <a:sym typeface="Times Roman"/>
              </a:defRPr>
            </a:lvl1pPr>
          </a:lstStyle>
          <a:p>
            <a:r>
              <a:t> </a:t>
            </a:r>
          </a:p>
        </p:txBody>
      </p:sp>
      <p:pic>
        <p:nvPicPr>
          <p:cNvPr id="254" name="page30image38191520.jpg" descr="page30image38191520.jpg"/>
          <p:cNvPicPr>
            <a:picLocks noChangeAspect="1"/>
          </p:cNvPicPr>
          <p:nvPr/>
        </p:nvPicPr>
        <p:blipFill>
          <a:blip r:embed="rId3">
            <a:extLst/>
          </a:blip>
          <a:stretch>
            <a:fillRect/>
          </a:stretch>
        </p:blipFill>
        <p:spPr>
          <a:xfrm>
            <a:off x="11965990" y="2571411"/>
            <a:ext cx="5020734" cy="8801778"/>
          </a:xfrm>
          <a:prstGeom prst="rect">
            <a:avLst/>
          </a:prstGeom>
          <a:ln w="12700">
            <a:miter lim="400000"/>
          </a:ln>
        </p:spPr>
      </p:pic>
      <p:sp>
        <p:nvSpPr>
          <p:cNvPr id="255" name="Text"/>
          <p:cNvSpPr txBox="1"/>
          <p:nvPr/>
        </p:nvSpPr>
        <p:spPr>
          <a:xfrm>
            <a:off x="12405816" y="2457111"/>
            <a:ext cx="1905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lnSpc>
                <a:spcPts val="2800"/>
              </a:lnSpc>
              <a:defRPr sz="1200">
                <a:solidFill>
                  <a:srgbClr val="000000"/>
                </a:solidFill>
                <a:latin typeface="Times Roman"/>
                <a:ea typeface="Times Roman"/>
                <a:cs typeface="Times Roman"/>
                <a:sym typeface="Times Roman"/>
              </a:defRPr>
            </a:lvl1pPr>
          </a:lstStyle>
          <a:p>
            <a:r>
              <a:t> </a:t>
            </a:r>
          </a:p>
        </p:txBody>
      </p:sp>
      <p:sp>
        <p:nvSpPr>
          <p:cNvPr id="256" name="Rectangle"/>
          <p:cNvSpPr/>
          <p:nvPr/>
        </p:nvSpPr>
        <p:spPr>
          <a:xfrm>
            <a:off x="6369575" y="5127780"/>
            <a:ext cx="2817378" cy="3223272"/>
          </a:xfrm>
          <a:prstGeom prst="rect">
            <a:avLst/>
          </a:prstGeom>
          <a:ln w="50800">
            <a:solidFill>
              <a:schemeClr val="accent4">
                <a:hueOff val="-1247790"/>
                <a:lumOff val="-1232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57" name="Line"/>
          <p:cNvSpPr/>
          <p:nvPr/>
        </p:nvSpPr>
        <p:spPr>
          <a:xfrm>
            <a:off x="4446071" y="7655142"/>
            <a:ext cx="1882524" cy="1"/>
          </a:xfrm>
          <a:prstGeom prst="line">
            <a:avLst/>
          </a:prstGeom>
          <a:ln w="50800">
            <a:solidFill>
              <a:schemeClr val="accent4">
                <a:hueOff val="-1247790"/>
                <a:lumOff val="-12326"/>
              </a:schemeClr>
            </a:solidFill>
            <a:miter lim="400000"/>
            <a:headEnd type="oval"/>
          </a:ln>
        </p:spPr>
        <p:txBody>
          <a:bodyPr lIns="50800" tIns="50800" rIns="50800" bIns="50800" anchor="ctr"/>
          <a:lstStyle/>
          <a:p>
            <a:endParaRPr/>
          </a:p>
        </p:txBody>
      </p:sp>
      <p:sp>
        <p:nvSpPr>
          <p:cNvPr id="258" name="Port Sensor"/>
          <p:cNvSpPr txBox="1"/>
          <p:nvPr/>
        </p:nvSpPr>
        <p:spPr>
          <a:xfrm>
            <a:off x="1498256" y="7299542"/>
            <a:ext cx="2570709"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t>Port Sensor</a:t>
            </a:r>
          </a:p>
        </p:txBody>
      </p:sp>
      <p:sp>
        <p:nvSpPr>
          <p:cNvPr id="259" name="Penutup Alat Recorder"/>
          <p:cNvSpPr txBox="1"/>
          <p:nvPr/>
        </p:nvSpPr>
        <p:spPr>
          <a:xfrm>
            <a:off x="18206665" y="6740227"/>
            <a:ext cx="5293116"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latin typeface="SF Pro Rounded Regular"/>
                <a:ea typeface="SF Pro Rounded Regular"/>
                <a:cs typeface="SF Pro Rounded Regular"/>
                <a:sym typeface="SF Pro Rounded Regular"/>
              </a:defRPr>
            </a:pPr>
            <a:r>
              <a:rPr dirty="0" err="1">
                <a:solidFill>
                  <a:srgbClr val="FF0000"/>
                </a:solidFill>
              </a:rPr>
              <a:t>Penutup</a:t>
            </a:r>
            <a:r>
              <a:rPr dirty="0">
                <a:solidFill>
                  <a:srgbClr val="FF0000"/>
                </a:solidFill>
              </a:rPr>
              <a:t> </a:t>
            </a:r>
            <a:r>
              <a:rPr dirty="0" err="1">
                <a:solidFill>
                  <a:srgbClr val="FF0000"/>
                </a:solidFill>
              </a:rPr>
              <a:t>Alat</a:t>
            </a:r>
            <a:r>
              <a:rPr dirty="0">
                <a:solidFill>
                  <a:srgbClr val="FF0000"/>
                </a:solidFill>
              </a:rPr>
              <a:t> Recorder</a:t>
            </a:r>
          </a:p>
        </p:txBody>
      </p:sp>
      <p:sp>
        <p:nvSpPr>
          <p:cNvPr id="260" name="Line"/>
          <p:cNvSpPr/>
          <p:nvPr/>
        </p:nvSpPr>
        <p:spPr>
          <a:xfrm flipH="1">
            <a:off x="15559974" y="10068119"/>
            <a:ext cx="2232583" cy="1"/>
          </a:xfrm>
          <a:prstGeom prst="line">
            <a:avLst/>
          </a:prstGeom>
          <a:ln w="50800">
            <a:solidFill>
              <a:schemeClr val="accent4">
                <a:hueOff val="-1247790"/>
                <a:lumOff val="-12326"/>
              </a:schemeClr>
            </a:solidFill>
            <a:miter lim="400000"/>
            <a:headEnd type="oval"/>
          </a:ln>
        </p:spPr>
        <p:txBody>
          <a:bodyPr lIns="50800" tIns="50800" rIns="50800" bIns="50800" anchor="ctr"/>
          <a:lstStyle/>
          <a:p>
            <a:endParaRPr/>
          </a:p>
        </p:txBody>
      </p:sp>
      <p:sp>
        <p:nvSpPr>
          <p:cNvPr id="261" name="Tutup Baterai"/>
          <p:cNvSpPr txBox="1"/>
          <p:nvPr/>
        </p:nvSpPr>
        <p:spPr>
          <a:xfrm>
            <a:off x="18206665" y="9712519"/>
            <a:ext cx="2903340"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t>Tutup Baterai</a:t>
            </a:r>
          </a:p>
        </p:txBody>
      </p:sp>
      <p:sp>
        <p:nvSpPr>
          <p:cNvPr id="262" name="Line"/>
          <p:cNvSpPr/>
          <p:nvPr/>
        </p:nvSpPr>
        <p:spPr>
          <a:xfrm flipH="1">
            <a:off x="15708966" y="7099300"/>
            <a:ext cx="2232583" cy="0"/>
          </a:xfrm>
          <a:prstGeom prst="line">
            <a:avLst/>
          </a:prstGeom>
          <a:ln w="50800">
            <a:solidFill>
              <a:schemeClr val="accent4">
                <a:hueOff val="-1247790"/>
                <a:lumOff val="-12326"/>
              </a:schemeClr>
            </a:solidFill>
            <a:miter lim="400000"/>
            <a:headEnd type="oval"/>
          </a:ln>
        </p:spPr>
        <p:txBody>
          <a:bodyPr lIns="50800" tIns="50800" rIns="50800" bIns="50800" anchor="ctr"/>
          <a:lstStyle/>
          <a:p>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45873" y="339790"/>
            <a:ext cx="3358923" cy="979686"/>
          </a:xfrm>
          <a:prstGeom prst="rect">
            <a:avLst/>
          </a:prstGeom>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Navigasi dan Operasi"/>
          <p:cNvSpPr txBox="1"/>
          <p:nvPr/>
        </p:nvSpPr>
        <p:spPr>
          <a:xfrm>
            <a:off x="1176266" y="1515565"/>
            <a:ext cx="6198270"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000">
                <a:latin typeface="SF Pro Rounded Bold"/>
                <a:ea typeface="SF Pro Rounded Bold"/>
                <a:cs typeface="SF Pro Rounded Bold"/>
                <a:sym typeface="SF Pro Rounded Bold"/>
              </a:defRPr>
            </a:lvl1pPr>
          </a:lstStyle>
          <a:p>
            <a:r>
              <a:t>Navigasi dan Operasi</a:t>
            </a:r>
          </a:p>
        </p:txBody>
      </p:sp>
      <p:pic>
        <p:nvPicPr>
          <p:cNvPr id="265" name="page31image37947424.jpg" descr="page31image37947424.jpg"/>
          <p:cNvPicPr>
            <a:picLocks noChangeAspect="1"/>
          </p:cNvPicPr>
          <p:nvPr/>
        </p:nvPicPr>
        <p:blipFill>
          <a:blip r:embed="rId2">
            <a:extLst/>
          </a:blip>
          <a:stretch>
            <a:fillRect/>
          </a:stretch>
        </p:blipFill>
        <p:spPr>
          <a:xfrm>
            <a:off x="548904" y="2843261"/>
            <a:ext cx="11558118" cy="9047757"/>
          </a:xfrm>
          <a:prstGeom prst="rect">
            <a:avLst/>
          </a:prstGeom>
          <a:ln w="12700">
            <a:miter lim="400000"/>
          </a:ln>
        </p:spPr>
      </p:pic>
      <p:sp>
        <p:nvSpPr>
          <p:cNvPr id="266" name="Text"/>
          <p:cNvSpPr txBox="1"/>
          <p:nvPr/>
        </p:nvSpPr>
        <p:spPr>
          <a:xfrm>
            <a:off x="636869" y="4635577"/>
            <a:ext cx="1905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lnSpc>
                <a:spcPts val="2800"/>
              </a:lnSpc>
              <a:defRPr sz="1200">
                <a:solidFill>
                  <a:srgbClr val="000000"/>
                </a:solidFill>
                <a:latin typeface="Times Roman"/>
                <a:ea typeface="Times Roman"/>
                <a:cs typeface="Times Roman"/>
                <a:sym typeface="Times Roman"/>
              </a:defRPr>
            </a:lvl1pPr>
          </a:lstStyle>
          <a:p>
            <a:r>
              <a:t> </a:t>
            </a:r>
          </a:p>
        </p:txBody>
      </p:sp>
      <p:graphicFrame>
        <p:nvGraphicFramePr>
          <p:cNvPr id="267" name="Table"/>
          <p:cNvGraphicFramePr/>
          <p:nvPr/>
        </p:nvGraphicFramePr>
        <p:xfrm>
          <a:off x="12675807" y="715338"/>
          <a:ext cx="10972800" cy="12285322"/>
        </p:xfrm>
        <a:graphic>
          <a:graphicData uri="http://schemas.openxmlformats.org/drawingml/2006/table">
            <a:tbl>
              <a:tblPr bandRow="1">
                <a:tableStyleId>{4C3C2611-4C71-4FC5-86AE-919BDF0F9419}</a:tableStyleId>
              </a:tblPr>
              <a:tblGrid>
                <a:gridCol w="2126634">
                  <a:extLst>
                    <a:ext uri="{9D8B030D-6E8A-4147-A177-3AD203B41FA5}">
                      <a16:colId xmlns:a16="http://schemas.microsoft.com/office/drawing/2014/main" val="20000"/>
                    </a:ext>
                  </a:extLst>
                </a:gridCol>
                <a:gridCol w="8846166">
                  <a:extLst>
                    <a:ext uri="{9D8B030D-6E8A-4147-A177-3AD203B41FA5}">
                      <a16:colId xmlns:a16="http://schemas.microsoft.com/office/drawing/2014/main" val="20001"/>
                    </a:ext>
                  </a:extLst>
                </a:gridCol>
              </a:tblGrid>
              <a:tr h="722666">
                <a:tc>
                  <a:txBody>
                    <a:bodyPr/>
                    <a:lstStyle/>
                    <a:p>
                      <a:pPr defTabSz="914400"/>
                      <a:r>
                        <a:rPr sz="3200">
                          <a:latin typeface="SF Pro Rounded Bold"/>
                          <a:ea typeface="SF Pro Rounded Bold"/>
                          <a:cs typeface="SF Pro Rounded Bold"/>
                          <a:sym typeface="SF Pro Rounded Bold"/>
                        </a:rPr>
                        <a:t>1</a:t>
                      </a:r>
                    </a:p>
                  </a:txBody>
                  <a:tcPr marL="50800" marR="50800" marT="50800" marB="50800" anchor="ctr" horzOverflow="overflow">
                    <a:lnL w="50800">
                      <a:solidFill>
                        <a:schemeClr val="accent1">
                          <a:lumOff val="-13575"/>
                        </a:schemeClr>
                      </a:solidFill>
                      <a:miter lim="400000"/>
                    </a:lnL>
                    <a:lnR w="12700">
                      <a:miter lim="400000"/>
                    </a:lnR>
                    <a:lnT w="50800">
                      <a:solidFill>
                        <a:schemeClr val="accent1">
                          <a:lumOff val="-13575"/>
                        </a:schemeClr>
                      </a:solidFill>
                      <a:miter lim="400000"/>
                    </a:lnT>
                    <a:lnB w="12700">
                      <a:miter lim="400000"/>
                    </a:lnB>
                  </a:tcPr>
                </a:tc>
                <a:tc>
                  <a:txBody>
                    <a:bodyPr/>
                    <a:lstStyle/>
                    <a:p>
                      <a:pPr algn="l" defTabSz="914400"/>
                      <a:r>
                        <a:rPr sz="3200">
                          <a:latin typeface="SF Pro Rounded Bold"/>
                          <a:ea typeface="SF Pro Rounded Bold"/>
                          <a:cs typeface="SF Pro Rounded Bold"/>
                          <a:sym typeface="SF Pro Rounded Bold"/>
                        </a:rPr>
                        <a:t>Departemen</a:t>
                      </a:r>
                    </a:p>
                  </a:txBody>
                  <a:tcPr marL="50800" marR="50800" marT="50800" marB="50800" anchor="ctr" horzOverflow="overflow">
                    <a:lnL w="12700">
                      <a:miter lim="400000"/>
                    </a:lnL>
                    <a:lnR w="50800">
                      <a:solidFill>
                        <a:schemeClr val="accent1">
                          <a:lumOff val="-13575"/>
                        </a:schemeClr>
                      </a:solidFill>
                      <a:miter lim="400000"/>
                    </a:lnR>
                    <a:lnT w="50800">
                      <a:solidFill>
                        <a:schemeClr val="accent1">
                          <a:lumOff val="-13575"/>
                        </a:schemeClr>
                      </a:solidFill>
                      <a:miter lim="400000"/>
                    </a:lnT>
                    <a:lnB w="12700">
                      <a:miter lim="400000"/>
                    </a:lnB>
                  </a:tcPr>
                </a:tc>
                <a:extLst>
                  <a:ext uri="{0D108BD9-81ED-4DB2-BD59-A6C34878D82A}">
                    <a16:rowId xmlns:a16="http://schemas.microsoft.com/office/drawing/2014/main" val="10000"/>
                  </a:ext>
                </a:extLst>
              </a:tr>
              <a:tr h="722666">
                <a:tc>
                  <a:txBody>
                    <a:bodyPr/>
                    <a:lstStyle/>
                    <a:p>
                      <a:pPr defTabSz="914400"/>
                      <a:r>
                        <a:rPr sz="3200">
                          <a:latin typeface="SF Pro Rounded Bold"/>
                          <a:ea typeface="SF Pro Rounded Bold"/>
                          <a:cs typeface="SF Pro Rounded Bold"/>
                          <a:sym typeface="SF Pro Rounded Bold"/>
                        </a:rPr>
                        <a:t>2</a:t>
                      </a:r>
                    </a:p>
                  </a:txBody>
                  <a:tcPr marL="50800" marR="50800" marT="50800" marB="50800" anchor="ctr" horzOverflow="overflow">
                    <a:lnL w="50800">
                      <a:solidFill>
                        <a:schemeClr val="accent1">
                          <a:lumOff val="-13575"/>
                        </a:schemeClr>
                      </a:solidFill>
                      <a:miter lim="400000"/>
                    </a:lnL>
                    <a:lnR w="12700">
                      <a:miter lim="400000"/>
                    </a:lnR>
                    <a:lnT w="12700">
                      <a:miter lim="400000"/>
                    </a:lnT>
                    <a:lnB w="12700">
                      <a:miter lim="400000"/>
                    </a:lnB>
                  </a:tcPr>
                </a:tc>
                <a:tc>
                  <a:txBody>
                    <a:bodyPr/>
                    <a:lstStyle/>
                    <a:p>
                      <a:pPr algn="l" defTabSz="914400"/>
                      <a:r>
                        <a:rPr sz="3200">
                          <a:latin typeface="SF Pro Rounded Bold"/>
                          <a:ea typeface="SF Pro Rounded Bold"/>
                          <a:cs typeface="SF Pro Rounded Bold"/>
                          <a:sym typeface="SF Pro Rounded Bold"/>
                        </a:rPr>
                        <a:t>Nomor Kasur</a:t>
                      </a:r>
                    </a:p>
                  </a:txBody>
                  <a:tcPr marL="50800" marR="50800" marT="50800" marB="50800" anchor="ctr" horzOverflow="overflow">
                    <a:lnL w="12700">
                      <a:miter lim="400000"/>
                    </a:lnL>
                    <a:lnR w="50800">
                      <a:solidFill>
                        <a:schemeClr val="accent1">
                          <a:lumOff val="-13575"/>
                        </a:schemeClr>
                      </a:solidFill>
                      <a:miter lim="400000"/>
                    </a:lnR>
                    <a:lnT w="12700">
                      <a:miter lim="400000"/>
                    </a:lnT>
                    <a:lnB w="12700">
                      <a:miter lim="400000"/>
                    </a:lnB>
                  </a:tcPr>
                </a:tc>
                <a:extLst>
                  <a:ext uri="{0D108BD9-81ED-4DB2-BD59-A6C34878D82A}">
                    <a16:rowId xmlns:a16="http://schemas.microsoft.com/office/drawing/2014/main" val="10001"/>
                  </a:ext>
                </a:extLst>
              </a:tr>
              <a:tr h="722666">
                <a:tc>
                  <a:txBody>
                    <a:bodyPr/>
                    <a:lstStyle/>
                    <a:p>
                      <a:pPr defTabSz="914400"/>
                      <a:r>
                        <a:rPr sz="3200">
                          <a:latin typeface="SF Pro Rounded Bold"/>
                          <a:ea typeface="SF Pro Rounded Bold"/>
                          <a:cs typeface="SF Pro Rounded Bold"/>
                          <a:sym typeface="SF Pro Rounded Bold"/>
                        </a:rPr>
                        <a:t>3</a:t>
                      </a:r>
                    </a:p>
                  </a:txBody>
                  <a:tcPr marL="50800" marR="50800" marT="50800" marB="50800" anchor="ctr" horzOverflow="overflow">
                    <a:lnL w="50800">
                      <a:solidFill>
                        <a:schemeClr val="accent1">
                          <a:lumOff val="-13575"/>
                        </a:schemeClr>
                      </a:solidFill>
                      <a:miter lim="400000"/>
                    </a:lnL>
                    <a:lnR w="12700">
                      <a:miter lim="400000"/>
                    </a:lnR>
                    <a:lnT w="12700">
                      <a:miter lim="400000"/>
                    </a:lnT>
                    <a:lnB w="12700">
                      <a:miter lim="400000"/>
                    </a:lnB>
                  </a:tcPr>
                </a:tc>
                <a:tc>
                  <a:txBody>
                    <a:bodyPr/>
                    <a:lstStyle/>
                    <a:p>
                      <a:pPr algn="l" defTabSz="914400"/>
                      <a:r>
                        <a:rPr sz="3200">
                          <a:latin typeface="SF Pro Rounded Bold"/>
                          <a:ea typeface="SF Pro Rounded Bold"/>
                          <a:cs typeface="SF Pro Rounded Bold"/>
                          <a:sym typeface="SF Pro Rounded Bold"/>
                        </a:rPr>
                        <a:t>Nama Pasien</a:t>
                      </a:r>
                    </a:p>
                  </a:txBody>
                  <a:tcPr marL="50800" marR="50800" marT="50800" marB="50800" anchor="ctr" horzOverflow="overflow">
                    <a:lnL w="12700">
                      <a:miter lim="400000"/>
                    </a:lnL>
                    <a:lnR w="50800">
                      <a:solidFill>
                        <a:schemeClr val="accent1">
                          <a:lumOff val="-13575"/>
                        </a:schemeClr>
                      </a:solidFill>
                      <a:miter lim="400000"/>
                    </a:lnR>
                    <a:lnT w="12700">
                      <a:miter lim="400000"/>
                    </a:lnT>
                    <a:lnB w="12700">
                      <a:miter lim="400000"/>
                    </a:lnB>
                  </a:tcPr>
                </a:tc>
                <a:extLst>
                  <a:ext uri="{0D108BD9-81ED-4DB2-BD59-A6C34878D82A}">
                    <a16:rowId xmlns:a16="http://schemas.microsoft.com/office/drawing/2014/main" val="10002"/>
                  </a:ext>
                </a:extLst>
              </a:tr>
              <a:tr h="722666">
                <a:tc>
                  <a:txBody>
                    <a:bodyPr/>
                    <a:lstStyle/>
                    <a:p>
                      <a:pPr defTabSz="914400"/>
                      <a:r>
                        <a:rPr sz="3200">
                          <a:latin typeface="SF Pro Rounded Bold"/>
                          <a:ea typeface="SF Pro Rounded Bold"/>
                          <a:cs typeface="SF Pro Rounded Bold"/>
                          <a:sym typeface="SF Pro Rounded Bold"/>
                        </a:rPr>
                        <a:t>4</a:t>
                      </a:r>
                    </a:p>
                  </a:txBody>
                  <a:tcPr marL="50800" marR="50800" marT="50800" marB="50800" anchor="ctr" horzOverflow="overflow">
                    <a:lnL w="50800">
                      <a:solidFill>
                        <a:schemeClr val="accent1">
                          <a:lumOff val="-13575"/>
                        </a:schemeClr>
                      </a:solidFill>
                      <a:miter lim="400000"/>
                    </a:lnL>
                    <a:lnR w="12700">
                      <a:miter lim="400000"/>
                    </a:lnR>
                    <a:lnT w="12700">
                      <a:miter lim="400000"/>
                    </a:lnT>
                    <a:lnB w="12700">
                      <a:miter lim="400000"/>
                    </a:lnB>
                  </a:tcPr>
                </a:tc>
                <a:tc>
                  <a:txBody>
                    <a:bodyPr/>
                    <a:lstStyle/>
                    <a:p>
                      <a:pPr algn="l" defTabSz="914400"/>
                      <a:r>
                        <a:rPr sz="3200">
                          <a:latin typeface="SF Pro Rounded Bold"/>
                          <a:ea typeface="SF Pro Rounded Bold"/>
                          <a:cs typeface="SF Pro Rounded Bold"/>
                          <a:sym typeface="SF Pro Rounded Bold"/>
                        </a:rPr>
                        <a:t>Status Pasien</a:t>
                      </a:r>
                    </a:p>
                  </a:txBody>
                  <a:tcPr marL="50800" marR="50800" marT="50800" marB="50800" anchor="ctr" horzOverflow="overflow">
                    <a:lnL w="12700">
                      <a:miter lim="400000"/>
                    </a:lnL>
                    <a:lnR w="50800">
                      <a:solidFill>
                        <a:schemeClr val="accent1">
                          <a:lumOff val="-13575"/>
                        </a:schemeClr>
                      </a:solidFill>
                      <a:miter lim="400000"/>
                    </a:lnR>
                    <a:lnT w="12700">
                      <a:miter lim="400000"/>
                    </a:lnT>
                    <a:lnB w="12700">
                      <a:miter lim="400000"/>
                    </a:lnB>
                  </a:tcPr>
                </a:tc>
                <a:extLst>
                  <a:ext uri="{0D108BD9-81ED-4DB2-BD59-A6C34878D82A}">
                    <a16:rowId xmlns:a16="http://schemas.microsoft.com/office/drawing/2014/main" val="10003"/>
                  </a:ext>
                </a:extLst>
              </a:tr>
              <a:tr h="722666">
                <a:tc>
                  <a:txBody>
                    <a:bodyPr/>
                    <a:lstStyle/>
                    <a:p>
                      <a:pPr defTabSz="914400"/>
                      <a:r>
                        <a:rPr sz="3200">
                          <a:latin typeface="SF Pro Rounded Bold"/>
                          <a:ea typeface="SF Pro Rounded Bold"/>
                          <a:cs typeface="SF Pro Rounded Bold"/>
                          <a:sym typeface="SF Pro Rounded Bold"/>
                        </a:rPr>
                        <a:t>5</a:t>
                      </a:r>
                    </a:p>
                  </a:txBody>
                  <a:tcPr marL="50800" marR="50800" marT="50800" marB="50800" anchor="ctr" horzOverflow="overflow">
                    <a:lnL w="50800">
                      <a:solidFill>
                        <a:schemeClr val="accent1">
                          <a:lumOff val="-13575"/>
                        </a:schemeClr>
                      </a:solidFill>
                      <a:miter lim="400000"/>
                    </a:lnL>
                    <a:lnR w="12700">
                      <a:miter lim="400000"/>
                    </a:lnR>
                    <a:lnT w="12700">
                      <a:miter lim="400000"/>
                    </a:lnT>
                    <a:lnB w="12700">
                      <a:miter lim="400000"/>
                    </a:lnB>
                  </a:tcPr>
                </a:tc>
                <a:tc>
                  <a:txBody>
                    <a:bodyPr/>
                    <a:lstStyle/>
                    <a:p>
                      <a:pPr algn="l" defTabSz="914400"/>
                      <a:r>
                        <a:rPr sz="3200">
                          <a:latin typeface="SF Pro Rounded Bold"/>
                          <a:ea typeface="SF Pro Rounded Bold"/>
                          <a:cs typeface="SF Pro Rounded Bold"/>
                          <a:sym typeface="SF Pro Rounded Bold"/>
                        </a:rPr>
                        <a:t>Area Notifikasi Alarm</a:t>
                      </a:r>
                    </a:p>
                  </a:txBody>
                  <a:tcPr marL="50800" marR="50800" marT="50800" marB="50800" anchor="ctr" horzOverflow="overflow">
                    <a:lnL w="12700">
                      <a:miter lim="400000"/>
                    </a:lnL>
                    <a:lnR w="50800">
                      <a:solidFill>
                        <a:schemeClr val="accent1">
                          <a:lumOff val="-13575"/>
                        </a:schemeClr>
                      </a:solidFill>
                      <a:miter lim="400000"/>
                    </a:lnR>
                    <a:lnT w="12700">
                      <a:miter lim="400000"/>
                    </a:lnT>
                    <a:lnB w="12700">
                      <a:miter lim="400000"/>
                    </a:lnB>
                  </a:tcPr>
                </a:tc>
                <a:extLst>
                  <a:ext uri="{0D108BD9-81ED-4DB2-BD59-A6C34878D82A}">
                    <a16:rowId xmlns:a16="http://schemas.microsoft.com/office/drawing/2014/main" val="10004"/>
                  </a:ext>
                </a:extLst>
              </a:tr>
              <a:tr h="722666">
                <a:tc>
                  <a:txBody>
                    <a:bodyPr/>
                    <a:lstStyle/>
                    <a:p>
                      <a:pPr defTabSz="914400"/>
                      <a:r>
                        <a:rPr sz="3200">
                          <a:latin typeface="SF Pro Rounded Bold"/>
                          <a:ea typeface="SF Pro Rounded Bold"/>
                          <a:cs typeface="SF Pro Rounded Bold"/>
                          <a:sym typeface="SF Pro Rounded Bold"/>
                        </a:rPr>
                        <a:t>6</a:t>
                      </a:r>
                    </a:p>
                  </a:txBody>
                  <a:tcPr marL="50800" marR="50800" marT="50800" marB="50800" anchor="ctr" horzOverflow="overflow">
                    <a:lnL w="50800">
                      <a:solidFill>
                        <a:schemeClr val="accent1">
                          <a:lumOff val="-13575"/>
                        </a:schemeClr>
                      </a:solidFill>
                      <a:miter lim="400000"/>
                    </a:lnL>
                    <a:lnR w="12700">
                      <a:miter lim="400000"/>
                    </a:lnR>
                    <a:lnT w="12700">
                      <a:miter lim="400000"/>
                    </a:lnT>
                    <a:lnB w="12700">
                      <a:miter lim="400000"/>
                    </a:lnB>
                  </a:tcPr>
                </a:tc>
                <a:tc>
                  <a:txBody>
                    <a:bodyPr/>
                    <a:lstStyle/>
                    <a:p>
                      <a:pPr algn="l" defTabSz="914400"/>
                      <a:r>
                        <a:rPr sz="3200">
                          <a:latin typeface="SF Pro Rounded Bold"/>
                          <a:ea typeface="SF Pro Rounded Bold"/>
                          <a:cs typeface="SF Pro Rounded Bold"/>
                          <a:sym typeface="SF Pro Rounded Bold"/>
                        </a:rPr>
                        <a:t>Alarm Mati</a:t>
                      </a:r>
                    </a:p>
                  </a:txBody>
                  <a:tcPr marL="50800" marR="50800" marT="50800" marB="50800" anchor="ctr" horzOverflow="overflow">
                    <a:lnL w="12700">
                      <a:miter lim="400000"/>
                    </a:lnL>
                    <a:lnR w="50800">
                      <a:solidFill>
                        <a:schemeClr val="accent1">
                          <a:lumOff val="-13575"/>
                        </a:schemeClr>
                      </a:solidFill>
                      <a:miter lim="400000"/>
                    </a:lnR>
                    <a:lnT w="12700">
                      <a:miter lim="400000"/>
                    </a:lnT>
                    <a:lnB w="12700">
                      <a:miter lim="400000"/>
                    </a:lnB>
                  </a:tcPr>
                </a:tc>
                <a:extLst>
                  <a:ext uri="{0D108BD9-81ED-4DB2-BD59-A6C34878D82A}">
                    <a16:rowId xmlns:a16="http://schemas.microsoft.com/office/drawing/2014/main" val="10005"/>
                  </a:ext>
                </a:extLst>
              </a:tr>
              <a:tr h="722666">
                <a:tc>
                  <a:txBody>
                    <a:bodyPr/>
                    <a:lstStyle/>
                    <a:p>
                      <a:pPr defTabSz="914400"/>
                      <a:r>
                        <a:rPr sz="3200">
                          <a:latin typeface="SF Pro Rounded Bold"/>
                          <a:ea typeface="SF Pro Rounded Bold"/>
                          <a:cs typeface="SF Pro Rounded Bold"/>
                          <a:sym typeface="SF Pro Rounded Bold"/>
                        </a:rPr>
                        <a:t>7</a:t>
                      </a:r>
                    </a:p>
                  </a:txBody>
                  <a:tcPr marL="50800" marR="50800" marT="50800" marB="50800" anchor="ctr" horzOverflow="overflow">
                    <a:lnL w="50800">
                      <a:solidFill>
                        <a:schemeClr val="accent1">
                          <a:lumOff val="-13575"/>
                        </a:schemeClr>
                      </a:solidFill>
                      <a:miter lim="400000"/>
                    </a:lnL>
                    <a:lnR w="12700">
                      <a:miter lim="400000"/>
                    </a:lnR>
                    <a:lnT w="12700">
                      <a:miter lim="400000"/>
                    </a:lnT>
                    <a:lnB w="12700">
                      <a:miter lim="400000"/>
                    </a:lnB>
                  </a:tcPr>
                </a:tc>
                <a:tc>
                  <a:txBody>
                    <a:bodyPr/>
                    <a:lstStyle/>
                    <a:p>
                      <a:pPr algn="l" defTabSz="914400"/>
                      <a:r>
                        <a:rPr sz="3200">
                          <a:latin typeface="SF Pro Rounded Bold"/>
                          <a:ea typeface="SF Pro Rounded Bold"/>
                          <a:cs typeface="SF Pro Rounded Bold"/>
                          <a:sym typeface="SF Pro Rounded Bold"/>
                        </a:rPr>
                        <a:t>Nilai Pengukuran</a:t>
                      </a:r>
                    </a:p>
                  </a:txBody>
                  <a:tcPr marL="50800" marR="50800" marT="50800" marB="50800" anchor="ctr" horzOverflow="overflow">
                    <a:lnL w="12700">
                      <a:miter lim="400000"/>
                    </a:lnL>
                    <a:lnR w="50800">
                      <a:solidFill>
                        <a:schemeClr val="accent1">
                          <a:lumOff val="-13575"/>
                        </a:schemeClr>
                      </a:solidFill>
                      <a:miter lim="400000"/>
                    </a:lnR>
                    <a:lnT w="12700">
                      <a:miter lim="400000"/>
                    </a:lnT>
                    <a:lnB w="12700">
                      <a:miter lim="400000"/>
                    </a:lnB>
                  </a:tcPr>
                </a:tc>
                <a:extLst>
                  <a:ext uri="{0D108BD9-81ED-4DB2-BD59-A6C34878D82A}">
                    <a16:rowId xmlns:a16="http://schemas.microsoft.com/office/drawing/2014/main" val="10006"/>
                  </a:ext>
                </a:extLst>
              </a:tr>
              <a:tr h="722666">
                <a:tc>
                  <a:txBody>
                    <a:bodyPr/>
                    <a:lstStyle/>
                    <a:p>
                      <a:pPr defTabSz="914400"/>
                      <a:r>
                        <a:rPr sz="3200">
                          <a:latin typeface="SF Pro Rounded Bold"/>
                          <a:ea typeface="SF Pro Rounded Bold"/>
                          <a:cs typeface="SF Pro Rounded Bold"/>
                          <a:sym typeface="SF Pro Rounded Bold"/>
                        </a:rPr>
                        <a:t>8</a:t>
                      </a:r>
                    </a:p>
                  </a:txBody>
                  <a:tcPr marL="50800" marR="50800" marT="50800" marB="50800" anchor="ctr" horzOverflow="overflow">
                    <a:lnL w="50800">
                      <a:solidFill>
                        <a:schemeClr val="accent1">
                          <a:lumOff val="-13575"/>
                        </a:schemeClr>
                      </a:solidFill>
                      <a:miter lim="400000"/>
                    </a:lnL>
                    <a:lnR w="12700">
                      <a:miter lim="400000"/>
                    </a:lnR>
                    <a:lnT w="12700">
                      <a:miter lim="400000"/>
                    </a:lnT>
                    <a:lnB w="12700">
                      <a:miter lim="400000"/>
                    </a:lnB>
                  </a:tcPr>
                </a:tc>
                <a:tc>
                  <a:txBody>
                    <a:bodyPr/>
                    <a:lstStyle/>
                    <a:p>
                      <a:pPr algn="l" defTabSz="914400"/>
                      <a:r>
                        <a:rPr sz="3200">
                          <a:latin typeface="SF Pro Rounded Bold"/>
                          <a:ea typeface="SF Pro Rounded Bold"/>
                          <a:cs typeface="SF Pro Rounded Bold"/>
                          <a:sym typeface="SF Pro Rounded Bold"/>
                        </a:rPr>
                        <a:t>Menu</a:t>
                      </a:r>
                    </a:p>
                  </a:txBody>
                  <a:tcPr marL="50800" marR="50800" marT="50800" marB="50800" anchor="ctr" horzOverflow="overflow">
                    <a:lnL w="12700">
                      <a:miter lim="400000"/>
                    </a:lnL>
                    <a:lnR w="50800">
                      <a:solidFill>
                        <a:schemeClr val="accent1">
                          <a:lumOff val="-13575"/>
                        </a:schemeClr>
                      </a:solidFill>
                      <a:miter lim="400000"/>
                    </a:lnR>
                    <a:lnT w="12700">
                      <a:miter lim="400000"/>
                    </a:lnT>
                    <a:lnB w="12700">
                      <a:miter lim="400000"/>
                    </a:lnB>
                  </a:tcPr>
                </a:tc>
                <a:extLst>
                  <a:ext uri="{0D108BD9-81ED-4DB2-BD59-A6C34878D82A}">
                    <a16:rowId xmlns:a16="http://schemas.microsoft.com/office/drawing/2014/main" val="10007"/>
                  </a:ext>
                </a:extLst>
              </a:tr>
              <a:tr h="722666">
                <a:tc>
                  <a:txBody>
                    <a:bodyPr/>
                    <a:lstStyle/>
                    <a:p>
                      <a:pPr defTabSz="914400"/>
                      <a:r>
                        <a:rPr sz="3200">
                          <a:latin typeface="SF Pro Rounded Bold"/>
                          <a:ea typeface="SF Pro Rounded Bold"/>
                          <a:cs typeface="SF Pro Rounded Bold"/>
                          <a:sym typeface="SF Pro Rounded Bold"/>
                        </a:rPr>
                        <a:t>9</a:t>
                      </a:r>
                    </a:p>
                  </a:txBody>
                  <a:tcPr marL="50800" marR="50800" marT="50800" marB="50800" anchor="ctr" horzOverflow="overflow">
                    <a:lnL w="50800">
                      <a:solidFill>
                        <a:schemeClr val="accent1">
                          <a:lumOff val="-13575"/>
                        </a:schemeClr>
                      </a:solidFill>
                      <a:miter lim="400000"/>
                    </a:lnL>
                    <a:lnR w="12700">
                      <a:miter lim="400000"/>
                    </a:lnR>
                    <a:lnT w="12700">
                      <a:miter lim="400000"/>
                    </a:lnT>
                    <a:lnB w="12700">
                      <a:miter lim="400000"/>
                    </a:lnB>
                  </a:tcPr>
                </a:tc>
                <a:tc>
                  <a:txBody>
                    <a:bodyPr/>
                    <a:lstStyle/>
                    <a:p>
                      <a:pPr algn="l" defTabSz="914400"/>
                      <a:r>
                        <a:rPr sz="3200">
                          <a:latin typeface="SF Pro Rounded Bold"/>
                          <a:ea typeface="SF Pro Rounded Bold"/>
                          <a:cs typeface="SF Pro Rounded Bold"/>
                          <a:sym typeface="SF Pro Rounded Bold"/>
                        </a:rPr>
                        <a:t>Tanggal dan Waktu</a:t>
                      </a:r>
                    </a:p>
                  </a:txBody>
                  <a:tcPr marL="50800" marR="50800" marT="50800" marB="50800" anchor="ctr" horzOverflow="overflow">
                    <a:lnL w="12700">
                      <a:miter lim="400000"/>
                    </a:lnL>
                    <a:lnR w="50800">
                      <a:solidFill>
                        <a:schemeClr val="accent1">
                          <a:lumOff val="-13575"/>
                        </a:schemeClr>
                      </a:solidFill>
                      <a:miter lim="400000"/>
                    </a:lnR>
                    <a:lnT w="12700">
                      <a:miter lim="400000"/>
                    </a:lnT>
                    <a:lnB w="12700">
                      <a:miter lim="400000"/>
                    </a:lnB>
                  </a:tcPr>
                </a:tc>
                <a:extLst>
                  <a:ext uri="{0D108BD9-81ED-4DB2-BD59-A6C34878D82A}">
                    <a16:rowId xmlns:a16="http://schemas.microsoft.com/office/drawing/2014/main" val="10008"/>
                  </a:ext>
                </a:extLst>
              </a:tr>
              <a:tr h="722666">
                <a:tc>
                  <a:txBody>
                    <a:bodyPr/>
                    <a:lstStyle/>
                    <a:p>
                      <a:pPr defTabSz="914400"/>
                      <a:r>
                        <a:rPr sz="3200">
                          <a:latin typeface="SF Pro Rounded Bold"/>
                          <a:ea typeface="SF Pro Rounded Bold"/>
                          <a:cs typeface="SF Pro Rounded Bold"/>
                          <a:sym typeface="SF Pro Rounded Bold"/>
                        </a:rPr>
                        <a:t>10</a:t>
                      </a:r>
                    </a:p>
                  </a:txBody>
                  <a:tcPr marL="50800" marR="50800" marT="50800" marB="50800" anchor="ctr" horzOverflow="overflow">
                    <a:lnL w="50800">
                      <a:solidFill>
                        <a:schemeClr val="accent1">
                          <a:lumOff val="-13575"/>
                        </a:schemeClr>
                      </a:solidFill>
                      <a:miter lim="400000"/>
                    </a:lnL>
                    <a:lnR w="12700">
                      <a:miter lim="400000"/>
                    </a:lnR>
                    <a:lnT w="12700">
                      <a:miter lim="400000"/>
                    </a:lnT>
                    <a:lnB w="12700">
                      <a:miter lim="400000"/>
                    </a:lnB>
                  </a:tcPr>
                </a:tc>
                <a:tc>
                  <a:txBody>
                    <a:bodyPr/>
                    <a:lstStyle/>
                    <a:p>
                      <a:pPr algn="l" defTabSz="914400">
                        <a:defRPr sz="3200">
                          <a:latin typeface="SF Pro Rounded Bold"/>
                          <a:ea typeface="SF Pro Rounded Bold"/>
                          <a:cs typeface="SF Pro Rounded Bold"/>
                          <a:sym typeface="SF Pro Rounded Bold"/>
                        </a:defRPr>
                      </a:pPr>
                      <a:r>
                        <a:t>Tombol Navigasi </a:t>
                      </a:r>
                      <a:r>
                        <a:rPr>
                          <a:latin typeface="SF Pro Rounded Regular"/>
                          <a:ea typeface="SF Pro Rounded Regular"/>
                          <a:cs typeface="SF Pro Rounded Regular"/>
                          <a:sym typeface="SF Pro Rounded Regular"/>
                        </a:rPr>
                        <a:t>Shortcus ke-kanan</a:t>
                      </a:r>
                    </a:p>
                  </a:txBody>
                  <a:tcPr marL="50800" marR="50800" marT="50800" marB="50800" anchor="ctr" horzOverflow="overflow">
                    <a:lnL w="12700">
                      <a:miter lim="400000"/>
                    </a:lnL>
                    <a:lnR w="50800">
                      <a:solidFill>
                        <a:schemeClr val="accent1">
                          <a:lumOff val="-13575"/>
                        </a:schemeClr>
                      </a:solidFill>
                      <a:miter lim="400000"/>
                    </a:lnR>
                    <a:lnT w="12700">
                      <a:miter lim="400000"/>
                    </a:lnT>
                    <a:lnB w="12700">
                      <a:miter lim="400000"/>
                    </a:lnB>
                  </a:tcPr>
                </a:tc>
                <a:extLst>
                  <a:ext uri="{0D108BD9-81ED-4DB2-BD59-A6C34878D82A}">
                    <a16:rowId xmlns:a16="http://schemas.microsoft.com/office/drawing/2014/main" val="10009"/>
                  </a:ext>
                </a:extLst>
              </a:tr>
              <a:tr h="722666">
                <a:tc>
                  <a:txBody>
                    <a:bodyPr/>
                    <a:lstStyle/>
                    <a:p>
                      <a:pPr defTabSz="914400"/>
                      <a:r>
                        <a:rPr sz="3200">
                          <a:latin typeface="SF Pro Rounded Bold"/>
                          <a:ea typeface="SF Pro Rounded Bold"/>
                          <a:cs typeface="SF Pro Rounded Bold"/>
                          <a:sym typeface="SF Pro Rounded Bold"/>
                        </a:rPr>
                        <a:t>11</a:t>
                      </a:r>
                    </a:p>
                  </a:txBody>
                  <a:tcPr marL="50800" marR="50800" marT="50800" marB="50800" anchor="ctr" horzOverflow="overflow">
                    <a:lnL w="50800">
                      <a:solidFill>
                        <a:schemeClr val="accent1">
                          <a:lumOff val="-13575"/>
                        </a:schemeClr>
                      </a:solidFill>
                      <a:miter lim="400000"/>
                    </a:lnL>
                    <a:lnR w="12700">
                      <a:miter lim="400000"/>
                    </a:lnR>
                    <a:lnT w="12700">
                      <a:miter lim="400000"/>
                    </a:lnT>
                    <a:lnB w="12700">
                      <a:miter lim="400000"/>
                    </a:lnB>
                  </a:tcPr>
                </a:tc>
                <a:tc>
                  <a:txBody>
                    <a:bodyPr/>
                    <a:lstStyle/>
                    <a:p>
                      <a:pPr algn="l" defTabSz="914400"/>
                      <a:r>
                        <a:rPr sz="3200">
                          <a:latin typeface="SF Pro Rounded Bold"/>
                          <a:ea typeface="SF Pro Rounded Bold"/>
                          <a:cs typeface="SF Pro Rounded Bold"/>
                          <a:sym typeface="SF Pro Rounded Bold"/>
                        </a:rPr>
                        <a:t>Simbol Status Jaringan</a:t>
                      </a:r>
                    </a:p>
                  </a:txBody>
                  <a:tcPr marL="50800" marR="50800" marT="50800" marB="50800" anchor="ctr" horzOverflow="overflow">
                    <a:lnL w="12700">
                      <a:miter lim="400000"/>
                    </a:lnL>
                    <a:lnR w="50800">
                      <a:solidFill>
                        <a:schemeClr val="accent1">
                          <a:lumOff val="-13575"/>
                        </a:schemeClr>
                      </a:solidFill>
                      <a:miter lim="400000"/>
                    </a:lnR>
                    <a:lnT w="12700">
                      <a:miter lim="400000"/>
                    </a:lnT>
                    <a:lnB w="12700">
                      <a:miter lim="400000"/>
                    </a:lnB>
                  </a:tcPr>
                </a:tc>
                <a:extLst>
                  <a:ext uri="{0D108BD9-81ED-4DB2-BD59-A6C34878D82A}">
                    <a16:rowId xmlns:a16="http://schemas.microsoft.com/office/drawing/2014/main" val="10010"/>
                  </a:ext>
                </a:extLst>
              </a:tr>
              <a:tr h="722666">
                <a:tc>
                  <a:txBody>
                    <a:bodyPr/>
                    <a:lstStyle/>
                    <a:p>
                      <a:pPr defTabSz="914400"/>
                      <a:r>
                        <a:rPr sz="3200">
                          <a:latin typeface="SF Pro Rounded Bold"/>
                          <a:ea typeface="SF Pro Rounded Bold"/>
                          <a:cs typeface="SF Pro Rounded Bold"/>
                          <a:sym typeface="SF Pro Rounded Bold"/>
                        </a:rPr>
                        <a:t>12</a:t>
                      </a:r>
                    </a:p>
                  </a:txBody>
                  <a:tcPr marL="50800" marR="50800" marT="50800" marB="50800" anchor="ctr" horzOverflow="overflow">
                    <a:lnL w="50800">
                      <a:solidFill>
                        <a:schemeClr val="accent1">
                          <a:lumOff val="-13575"/>
                        </a:schemeClr>
                      </a:solidFill>
                      <a:miter lim="400000"/>
                    </a:lnL>
                    <a:lnR w="12700">
                      <a:miter lim="400000"/>
                    </a:lnR>
                    <a:lnT w="12700">
                      <a:miter lim="400000"/>
                    </a:lnT>
                    <a:lnB w="12700">
                      <a:miter lim="400000"/>
                    </a:lnB>
                  </a:tcPr>
                </a:tc>
                <a:tc>
                  <a:txBody>
                    <a:bodyPr/>
                    <a:lstStyle/>
                    <a:p>
                      <a:pPr algn="l" defTabSz="914400"/>
                      <a:r>
                        <a:rPr sz="3200">
                          <a:latin typeface="SF Pro Rounded Bold"/>
                          <a:ea typeface="SF Pro Rounded Bold"/>
                          <a:cs typeface="SF Pro Rounded Bold"/>
                          <a:sym typeface="SF Pro Rounded Bold"/>
                        </a:rPr>
                        <a:t>Simbul Status Baterai</a:t>
                      </a:r>
                    </a:p>
                  </a:txBody>
                  <a:tcPr marL="50800" marR="50800" marT="50800" marB="50800" anchor="ctr" horzOverflow="overflow">
                    <a:lnL w="12700">
                      <a:miter lim="400000"/>
                    </a:lnL>
                    <a:lnR w="50800">
                      <a:solidFill>
                        <a:schemeClr val="accent1">
                          <a:lumOff val="-13575"/>
                        </a:schemeClr>
                      </a:solidFill>
                      <a:miter lim="400000"/>
                    </a:lnR>
                    <a:lnT w="12700">
                      <a:miter lim="400000"/>
                    </a:lnT>
                    <a:lnB w="12700">
                      <a:miter lim="400000"/>
                    </a:lnB>
                  </a:tcPr>
                </a:tc>
                <a:extLst>
                  <a:ext uri="{0D108BD9-81ED-4DB2-BD59-A6C34878D82A}">
                    <a16:rowId xmlns:a16="http://schemas.microsoft.com/office/drawing/2014/main" val="10011"/>
                  </a:ext>
                </a:extLst>
              </a:tr>
              <a:tr h="722666">
                <a:tc>
                  <a:txBody>
                    <a:bodyPr/>
                    <a:lstStyle/>
                    <a:p>
                      <a:pPr defTabSz="914400"/>
                      <a:r>
                        <a:rPr sz="3200">
                          <a:latin typeface="SF Pro Rounded Bold"/>
                          <a:ea typeface="SF Pro Rounded Bold"/>
                          <a:cs typeface="SF Pro Rounded Bold"/>
                          <a:sym typeface="SF Pro Rounded Bold"/>
                        </a:rPr>
                        <a:t>13</a:t>
                      </a:r>
                    </a:p>
                  </a:txBody>
                  <a:tcPr marL="50800" marR="50800" marT="50800" marB="50800" anchor="ctr" horzOverflow="overflow">
                    <a:lnL w="50800">
                      <a:solidFill>
                        <a:schemeClr val="accent1">
                          <a:lumOff val="-13575"/>
                        </a:schemeClr>
                      </a:solidFill>
                      <a:miter lim="400000"/>
                    </a:lnL>
                    <a:lnR w="12700">
                      <a:miter lim="400000"/>
                    </a:lnR>
                    <a:lnT w="12700">
                      <a:miter lim="400000"/>
                    </a:lnT>
                    <a:lnB w="12700">
                      <a:miter lim="400000"/>
                    </a:lnB>
                  </a:tcPr>
                </a:tc>
                <a:tc>
                  <a:txBody>
                    <a:bodyPr/>
                    <a:lstStyle/>
                    <a:p>
                      <a:pPr algn="l" defTabSz="914400"/>
                      <a:r>
                        <a:rPr sz="3200">
                          <a:latin typeface="SF Pro Rounded Bold"/>
                          <a:ea typeface="SF Pro Rounded Bold"/>
                          <a:cs typeface="SF Pro Rounded Bold"/>
                          <a:sym typeface="SF Pro Rounded Bold"/>
                        </a:rPr>
                        <a:t>Simbol Catu Daya AC</a:t>
                      </a:r>
                    </a:p>
                  </a:txBody>
                  <a:tcPr marL="50800" marR="50800" marT="50800" marB="50800" anchor="ctr" horzOverflow="overflow">
                    <a:lnL w="12700">
                      <a:miter lim="400000"/>
                    </a:lnL>
                    <a:lnR w="50800">
                      <a:solidFill>
                        <a:schemeClr val="accent1">
                          <a:lumOff val="-13575"/>
                        </a:schemeClr>
                      </a:solidFill>
                      <a:miter lim="400000"/>
                    </a:lnR>
                    <a:lnT w="12700">
                      <a:miter lim="400000"/>
                    </a:lnT>
                    <a:lnB w="12700">
                      <a:miter lim="400000"/>
                    </a:lnB>
                  </a:tcPr>
                </a:tc>
                <a:extLst>
                  <a:ext uri="{0D108BD9-81ED-4DB2-BD59-A6C34878D82A}">
                    <a16:rowId xmlns:a16="http://schemas.microsoft.com/office/drawing/2014/main" val="10012"/>
                  </a:ext>
                </a:extLst>
              </a:tr>
              <a:tr h="722666">
                <a:tc>
                  <a:txBody>
                    <a:bodyPr/>
                    <a:lstStyle/>
                    <a:p>
                      <a:pPr defTabSz="914400"/>
                      <a:r>
                        <a:rPr sz="3200">
                          <a:latin typeface="SF Pro Rounded Bold"/>
                          <a:ea typeface="SF Pro Rounded Bold"/>
                          <a:cs typeface="SF Pro Rounded Bold"/>
                          <a:sym typeface="SF Pro Rounded Bold"/>
                        </a:rPr>
                        <a:t>14</a:t>
                      </a:r>
                    </a:p>
                  </a:txBody>
                  <a:tcPr marL="50800" marR="50800" marT="50800" marB="50800" anchor="ctr" horzOverflow="overflow">
                    <a:lnL w="50800">
                      <a:solidFill>
                        <a:schemeClr val="accent1">
                          <a:lumOff val="-13575"/>
                        </a:schemeClr>
                      </a:solidFill>
                      <a:miter lim="400000"/>
                    </a:lnL>
                    <a:lnR w="12700">
                      <a:miter lim="400000"/>
                    </a:lnR>
                    <a:lnT w="12700">
                      <a:miter lim="400000"/>
                    </a:lnT>
                    <a:lnB w="12700">
                      <a:miter lim="400000"/>
                    </a:lnB>
                  </a:tcPr>
                </a:tc>
                <a:tc>
                  <a:txBody>
                    <a:bodyPr/>
                    <a:lstStyle/>
                    <a:p>
                      <a:pPr algn="l" defTabSz="914400"/>
                      <a:r>
                        <a:rPr sz="3200">
                          <a:latin typeface="SF Pro Rounded Bold"/>
                          <a:ea typeface="SF Pro Rounded Bold"/>
                          <a:cs typeface="SF Pro Rounded Bold"/>
                          <a:sym typeface="SF Pro Rounded Bold"/>
                        </a:rPr>
                        <a:t>Tombol Shortcuts</a:t>
                      </a:r>
                    </a:p>
                  </a:txBody>
                  <a:tcPr marL="50800" marR="50800" marT="50800" marB="50800" anchor="ctr" horzOverflow="overflow">
                    <a:lnL w="12700">
                      <a:miter lim="400000"/>
                    </a:lnL>
                    <a:lnR w="50800">
                      <a:solidFill>
                        <a:schemeClr val="accent1">
                          <a:lumOff val="-13575"/>
                        </a:schemeClr>
                      </a:solidFill>
                      <a:miter lim="400000"/>
                    </a:lnR>
                    <a:lnT w="12700">
                      <a:miter lim="400000"/>
                    </a:lnT>
                    <a:lnB w="12700">
                      <a:miter lim="400000"/>
                    </a:lnB>
                  </a:tcPr>
                </a:tc>
                <a:extLst>
                  <a:ext uri="{0D108BD9-81ED-4DB2-BD59-A6C34878D82A}">
                    <a16:rowId xmlns:a16="http://schemas.microsoft.com/office/drawing/2014/main" val="10013"/>
                  </a:ext>
                </a:extLst>
              </a:tr>
              <a:tr h="722666">
                <a:tc>
                  <a:txBody>
                    <a:bodyPr/>
                    <a:lstStyle/>
                    <a:p>
                      <a:pPr defTabSz="914400"/>
                      <a:r>
                        <a:rPr sz="3200">
                          <a:latin typeface="SF Pro Rounded Bold"/>
                          <a:ea typeface="SF Pro Rounded Bold"/>
                          <a:cs typeface="SF Pro Rounded Bold"/>
                          <a:sym typeface="SF Pro Rounded Bold"/>
                        </a:rPr>
                        <a:t>15</a:t>
                      </a:r>
                    </a:p>
                  </a:txBody>
                  <a:tcPr marL="50800" marR="50800" marT="50800" marB="50800" anchor="ctr" horzOverflow="overflow">
                    <a:lnL w="50800">
                      <a:solidFill>
                        <a:schemeClr val="accent1">
                          <a:lumOff val="-13575"/>
                        </a:schemeClr>
                      </a:solidFill>
                      <a:miter lim="400000"/>
                    </a:lnL>
                    <a:lnR w="12700">
                      <a:miter lim="400000"/>
                    </a:lnR>
                    <a:lnT w="12700">
                      <a:miter lim="400000"/>
                    </a:lnT>
                    <a:lnB w="12700">
                      <a:miter lim="400000"/>
                    </a:lnB>
                  </a:tcPr>
                </a:tc>
                <a:tc>
                  <a:txBody>
                    <a:bodyPr/>
                    <a:lstStyle/>
                    <a:p>
                      <a:pPr algn="l" defTabSz="914400">
                        <a:defRPr sz="3200">
                          <a:latin typeface="SF Pro Rounded Bold"/>
                          <a:ea typeface="SF Pro Rounded Bold"/>
                          <a:cs typeface="SF Pro Rounded Bold"/>
                          <a:sym typeface="SF Pro Rounded Bold"/>
                        </a:defRPr>
                      </a:pPr>
                      <a:r>
                        <a:rPr dirty="0" err="1"/>
                        <a:t>Tombol</a:t>
                      </a:r>
                      <a:r>
                        <a:rPr dirty="0"/>
                        <a:t> </a:t>
                      </a:r>
                      <a:r>
                        <a:rPr dirty="0" err="1"/>
                        <a:t>Navigasi</a:t>
                      </a:r>
                      <a:r>
                        <a:rPr dirty="0"/>
                        <a:t> </a:t>
                      </a:r>
                      <a:r>
                        <a:rPr dirty="0" err="1">
                          <a:latin typeface="SF Pro Rounded Regular"/>
                          <a:ea typeface="SF Pro Rounded Regular"/>
                          <a:cs typeface="SF Pro Rounded Regular"/>
                          <a:sym typeface="SF Pro Rounded Regular"/>
                        </a:rPr>
                        <a:t>Shortcus</a:t>
                      </a:r>
                      <a:r>
                        <a:rPr dirty="0">
                          <a:latin typeface="SF Pro Rounded Regular"/>
                          <a:ea typeface="SF Pro Rounded Regular"/>
                          <a:cs typeface="SF Pro Rounded Regular"/>
                          <a:sym typeface="SF Pro Rounded Regular"/>
                        </a:rPr>
                        <a:t> </a:t>
                      </a:r>
                      <a:r>
                        <a:rPr dirty="0" err="1">
                          <a:latin typeface="SF Pro Rounded Regular"/>
                          <a:ea typeface="SF Pro Rounded Regular"/>
                          <a:cs typeface="SF Pro Rounded Regular"/>
                          <a:sym typeface="SF Pro Rounded Regular"/>
                        </a:rPr>
                        <a:t>ke-kiri</a:t>
                      </a:r>
                      <a:endParaRPr dirty="0">
                        <a:latin typeface="SF Pro Rounded Regular"/>
                        <a:ea typeface="SF Pro Rounded Regular"/>
                        <a:cs typeface="SF Pro Rounded Regular"/>
                        <a:sym typeface="SF Pro Rounded Regular"/>
                      </a:endParaRPr>
                    </a:p>
                  </a:txBody>
                  <a:tcPr marL="50800" marR="50800" marT="50800" marB="50800" anchor="ctr" horzOverflow="overflow">
                    <a:lnL w="12700">
                      <a:miter lim="400000"/>
                    </a:lnL>
                    <a:lnR w="50800">
                      <a:solidFill>
                        <a:schemeClr val="accent1">
                          <a:lumOff val="-13575"/>
                        </a:schemeClr>
                      </a:solidFill>
                      <a:miter lim="400000"/>
                    </a:lnR>
                    <a:lnT w="12700">
                      <a:miter lim="400000"/>
                    </a:lnT>
                    <a:lnB w="12700">
                      <a:miter lim="400000"/>
                    </a:lnB>
                  </a:tcPr>
                </a:tc>
                <a:extLst>
                  <a:ext uri="{0D108BD9-81ED-4DB2-BD59-A6C34878D82A}">
                    <a16:rowId xmlns:a16="http://schemas.microsoft.com/office/drawing/2014/main" val="10014"/>
                  </a:ext>
                </a:extLst>
              </a:tr>
              <a:tr h="722666">
                <a:tc>
                  <a:txBody>
                    <a:bodyPr/>
                    <a:lstStyle/>
                    <a:p>
                      <a:pPr defTabSz="914400"/>
                      <a:r>
                        <a:rPr sz="3200">
                          <a:latin typeface="SF Pro Rounded Bold"/>
                          <a:ea typeface="SF Pro Rounded Bold"/>
                          <a:cs typeface="SF Pro Rounded Bold"/>
                          <a:sym typeface="SF Pro Rounded Bold"/>
                        </a:rPr>
                        <a:t>16</a:t>
                      </a:r>
                    </a:p>
                  </a:txBody>
                  <a:tcPr marL="50800" marR="50800" marT="50800" marB="50800" anchor="ctr" horzOverflow="overflow">
                    <a:lnL w="50800">
                      <a:solidFill>
                        <a:schemeClr val="accent1">
                          <a:lumOff val="-13575"/>
                        </a:schemeClr>
                      </a:solidFill>
                      <a:miter lim="400000"/>
                    </a:lnL>
                    <a:lnR w="12700">
                      <a:miter lim="400000"/>
                    </a:lnR>
                    <a:lnT w="12700">
                      <a:miter lim="400000"/>
                    </a:lnT>
                    <a:lnB w="12700">
                      <a:miter lim="400000"/>
                    </a:lnB>
                  </a:tcPr>
                </a:tc>
                <a:tc>
                  <a:txBody>
                    <a:bodyPr/>
                    <a:lstStyle/>
                    <a:p>
                      <a:pPr algn="l" defTabSz="914400"/>
                      <a:r>
                        <a:rPr sz="3200">
                          <a:latin typeface="SF Pro Rounded Bold"/>
                          <a:ea typeface="SF Pro Rounded Bold"/>
                          <a:cs typeface="SF Pro Rounded Bold"/>
                          <a:sym typeface="SF Pro Rounded Bold"/>
                        </a:rPr>
                        <a:t>Tombol Reset Alarm</a:t>
                      </a:r>
                    </a:p>
                  </a:txBody>
                  <a:tcPr marL="50800" marR="50800" marT="50800" marB="50800" anchor="ctr" horzOverflow="overflow">
                    <a:lnL w="12700">
                      <a:miter lim="400000"/>
                    </a:lnL>
                    <a:lnR w="50800">
                      <a:solidFill>
                        <a:schemeClr val="accent1">
                          <a:lumOff val="-13575"/>
                        </a:schemeClr>
                      </a:solidFill>
                      <a:miter lim="400000"/>
                    </a:lnR>
                    <a:lnT w="12700">
                      <a:miter lim="400000"/>
                    </a:lnT>
                    <a:lnB w="12700">
                      <a:miter lim="400000"/>
                    </a:lnB>
                  </a:tcPr>
                </a:tc>
                <a:extLst>
                  <a:ext uri="{0D108BD9-81ED-4DB2-BD59-A6C34878D82A}">
                    <a16:rowId xmlns:a16="http://schemas.microsoft.com/office/drawing/2014/main" val="10015"/>
                  </a:ext>
                </a:extLst>
              </a:tr>
              <a:tr h="722666">
                <a:tc>
                  <a:txBody>
                    <a:bodyPr/>
                    <a:lstStyle/>
                    <a:p>
                      <a:pPr defTabSz="914400"/>
                      <a:r>
                        <a:rPr sz="3200">
                          <a:latin typeface="SF Pro Rounded Bold"/>
                          <a:ea typeface="SF Pro Rounded Bold"/>
                          <a:cs typeface="SF Pro Rounded Bold"/>
                          <a:sym typeface="SF Pro Rounded Bold"/>
                        </a:rPr>
                        <a:t>17</a:t>
                      </a:r>
                    </a:p>
                  </a:txBody>
                  <a:tcPr marL="50800" marR="50800" marT="50800" marB="50800" anchor="ctr" horzOverflow="overflow">
                    <a:lnL w="50800">
                      <a:solidFill>
                        <a:schemeClr val="accent1">
                          <a:lumOff val="-13575"/>
                        </a:schemeClr>
                      </a:solidFill>
                      <a:miter lim="400000"/>
                    </a:lnL>
                    <a:lnR w="12700">
                      <a:miter lim="400000"/>
                    </a:lnR>
                    <a:lnT w="12700">
                      <a:miter lim="400000"/>
                    </a:lnT>
                    <a:lnB w="50800">
                      <a:solidFill>
                        <a:schemeClr val="accent1">
                          <a:lumOff val="-13575"/>
                        </a:schemeClr>
                      </a:solidFill>
                      <a:miter lim="400000"/>
                    </a:lnB>
                  </a:tcPr>
                </a:tc>
                <a:tc>
                  <a:txBody>
                    <a:bodyPr/>
                    <a:lstStyle/>
                    <a:p>
                      <a:pPr algn="l" defTabSz="914400"/>
                      <a:r>
                        <a:rPr sz="3200" dirty="0">
                          <a:latin typeface="SF Pro Rounded Bold"/>
                          <a:ea typeface="SF Pro Rounded Bold"/>
                          <a:cs typeface="SF Pro Rounded Bold"/>
                          <a:sym typeface="SF Pro Rounded Bold"/>
                        </a:rPr>
                        <a:t>Parameter </a:t>
                      </a:r>
                      <a:r>
                        <a:rPr sz="3200" dirty="0" err="1">
                          <a:latin typeface="SF Pro Rounded Bold"/>
                          <a:ea typeface="SF Pro Rounded Bold"/>
                          <a:cs typeface="SF Pro Rounded Bold"/>
                          <a:sym typeface="SF Pro Rounded Bold"/>
                        </a:rPr>
                        <a:t>sinyal</a:t>
                      </a:r>
                      <a:r>
                        <a:rPr sz="3200" dirty="0">
                          <a:latin typeface="SF Pro Rounded Bold"/>
                          <a:ea typeface="SF Pro Rounded Bold"/>
                          <a:cs typeface="SF Pro Rounded Bold"/>
                          <a:sym typeface="SF Pro Rounded Bold"/>
                        </a:rPr>
                        <a:t> yang </a:t>
                      </a:r>
                      <a:r>
                        <a:rPr sz="3200" dirty="0" err="1">
                          <a:latin typeface="SF Pro Rounded Bold"/>
                          <a:ea typeface="SF Pro Rounded Bold"/>
                          <a:cs typeface="SF Pro Rounded Bold"/>
                          <a:sym typeface="SF Pro Rounded Bold"/>
                        </a:rPr>
                        <a:t>dimonitor</a:t>
                      </a:r>
                      <a:endParaRPr sz="3200" dirty="0">
                        <a:latin typeface="SF Pro Rounded Bold"/>
                        <a:ea typeface="SF Pro Rounded Bold"/>
                        <a:cs typeface="SF Pro Rounded Bold"/>
                        <a:sym typeface="SF Pro Rounded Bold"/>
                      </a:endParaRPr>
                    </a:p>
                  </a:txBody>
                  <a:tcPr marL="50800" marR="50800" marT="50800" marB="50800" anchor="ctr" horzOverflow="overflow">
                    <a:lnL w="12700">
                      <a:miter lim="400000"/>
                    </a:lnL>
                    <a:lnR w="50800">
                      <a:solidFill>
                        <a:schemeClr val="accent1">
                          <a:lumOff val="-13575"/>
                        </a:schemeClr>
                      </a:solidFill>
                      <a:miter lim="400000"/>
                    </a:lnR>
                    <a:lnT w="12700">
                      <a:miter lim="400000"/>
                    </a:lnT>
                    <a:lnB w="50800">
                      <a:solidFill>
                        <a:schemeClr val="accent1">
                          <a:lumOff val="-13575"/>
                        </a:schemeClr>
                      </a:solidFill>
                      <a:miter lim="400000"/>
                    </a:lnB>
                  </a:tcPr>
                </a:tc>
                <a:extLst>
                  <a:ext uri="{0D108BD9-81ED-4DB2-BD59-A6C34878D82A}">
                    <a16:rowId xmlns:a16="http://schemas.microsoft.com/office/drawing/2014/main" val="10016"/>
                  </a:ext>
                </a:extLst>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266" y="12355113"/>
            <a:ext cx="3358923" cy="979686"/>
          </a:xfrm>
          <a:prstGeom prst="rect">
            <a:avLst/>
          </a:prstGeom>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Rounded Rectangle"/>
          <p:cNvSpPr/>
          <p:nvPr/>
        </p:nvSpPr>
        <p:spPr>
          <a:xfrm>
            <a:off x="2914759" y="5501044"/>
            <a:ext cx="18554482" cy="2713912"/>
          </a:xfrm>
          <a:prstGeom prst="roundRect">
            <a:avLst>
              <a:gd name="adj" fmla="val 7128"/>
            </a:avLst>
          </a:prstGeom>
          <a:solidFill>
            <a:srgbClr val="D5D5D5"/>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33" name="Fungsi Monitoring"/>
          <p:cNvSpPr/>
          <p:nvPr/>
        </p:nvSpPr>
        <p:spPr>
          <a:xfrm>
            <a:off x="4876872" y="6023928"/>
            <a:ext cx="7133903" cy="1668145"/>
          </a:xfrm>
          <a:prstGeom prst="roundRect">
            <a:avLst>
              <a:gd name="adj" fmla="val 12757"/>
            </a:avLst>
          </a:prstGeom>
          <a:solidFill>
            <a:schemeClr val="bg1">
              <a:lumMod val="5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6000">
                <a:solidFill>
                  <a:srgbClr val="FFFFFF"/>
                </a:solidFill>
                <a:latin typeface="SF Pro Rounded Bold"/>
                <a:ea typeface="SF Pro Rounded Bold"/>
                <a:cs typeface="SF Pro Rounded Bold"/>
                <a:sym typeface="SF Pro Rounded Bold"/>
              </a:defRPr>
            </a:lvl1pPr>
          </a:lstStyle>
          <a:p>
            <a:pPr algn="ctr"/>
            <a:r>
              <a:rPr dirty="0" err="1"/>
              <a:t>Fungsi</a:t>
            </a:r>
            <a:r>
              <a:rPr dirty="0"/>
              <a:t> Monitoring</a:t>
            </a:r>
          </a:p>
        </p:txBody>
      </p:sp>
      <p:sp>
        <p:nvSpPr>
          <p:cNvPr id="334" name="4"/>
          <p:cNvSpPr txBox="1"/>
          <p:nvPr/>
        </p:nvSpPr>
        <p:spPr>
          <a:xfrm>
            <a:off x="3431338" y="6191151"/>
            <a:ext cx="772121"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8000">
                <a:solidFill>
                  <a:srgbClr val="FFFFFF"/>
                </a:solidFill>
                <a:latin typeface="SF Pro Rounded Bold"/>
                <a:ea typeface="SF Pro Rounded Bold"/>
                <a:cs typeface="SF Pro Rounded Bold"/>
                <a:sym typeface="SF Pro Rounded Bold"/>
              </a:defRPr>
            </a:lvl1pPr>
          </a:lstStyle>
          <a:p>
            <a:r>
              <a:rPr lang="en-US" dirty="0"/>
              <a:t>3</a:t>
            </a:r>
            <a:endParaRPr dirty="0"/>
          </a:p>
        </p:txBody>
      </p:sp>
      <p:sp>
        <p:nvSpPr>
          <p:cNvPr id="335" name="Line Graph"/>
          <p:cNvSpPr/>
          <p:nvPr/>
        </p:nvSpPr>
        <p:spPr>
          <a:xfrm>
            <a:off x="13447159" y="6223843"/>
            <a:ext cx="1271683" cy="1268314"/>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36" name="Coins"/>
          <p:cNvSpPr/>
          <p:nvPr/>
        </p:nvSpPr>
        <p:spPr>
          <a:xfrm>
            <a:off x="16155226" y="6222049"/>
            <a:ext cx="1268094" cy="1271902"/>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37" name="Scatter Graph"/>
          <p:cNvSpPr/>
          <p:nvPr/>
        </p:nvSpPr>
        <p:spPr>
          <a:xfrm>
            <a:off x="18859704" y="6223843"/>
            <a:ext cx="1271684" cy="1268314"/>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6"/>
                </a:lnTo>
                <a:cubicBezTo>
                  <a:pt x="0" y="21513"/>
                  <a:pt x="87" y="21600"/>
                  <a:pt x="194" y="21600"/>
                </a:cubicBezTo>
                <a:lnTo>
                  <a:pt x="21406" y="21600"/>
                </a:lnTo>
                <a:cubicBezTo>
                  <a:pt x="21513" y="21600"/>
                  <a:pt x="21600" y="21513"/>
                  <a:pt x="21600" y="21406"/>
                </a:cubicBezTo>
                <a:lnTo>
                  <a:pt x="21600" y="20822"/>
                </a:lnTo>
                <a:cubicBezTo>
                  <a:pt x="21600" y="20715"/>
                  <a:pt x="21513" y="20628"/>
                  <a:pt x="21406" y="20628"/>
                </a:cubicBezTo>
                <a:lnTo>
                  <a:pt x="1163" y="20628"/>
                </a:lnTo>
                <a:cubicBezTo>
                  <a:pt x="1057" y="20628"/>
                  <a:pt x="970" y="20541"/>
                  <a:pt x="970" y="20434"/>
                </a:cubicBezTo>
                <a:lnTo>
                  <a:pt x="970" y="194"/>
                </a:lnTo>
                <a:cubicBezTo>
                  <a:pt x="970" y="87"/>
                  <a:pt x="883" y="0"/>
                  <a:pt x="776" y="0"/>
                </a:cubicBezTo>
                <a:lnTo>
                  <a:pt x="194" y="0"/>
                </a:lnTo>
                <a:close/>
                <a:moveTo>
                  <a:pt x="14855" y="4365"/>
                </a:moveTo>
                <a:cubicBezTo>
                  <a:pt x="14545" y="4365"/>
                  <a:pt x="14235" y="4483"/>
                  <a:pt x="13998" y="4721"/>
                </a:cubicBezTo>
                <a:cubicBezTo>
                  <a:pt x="13525" y="5195"/>
                  <a:pt x="13525" y="5964"/>
                  <a:pt x="13998" y="6439"/>
                </a:cubicBezTo>
                <a:cubicBezTo>
                  <a:pt x="14472" y="6913"/>
                  <a:pt x="15239" y="6913"/>
                  <a:pt x="15712" y="6439"/>
                </a:cubicBezTo>
                <a:cubicBezTo>
                  <a:pt x="16185" y="5964"/>
                  <a:pt x="16185" y="5195"/>
                  <a:pt x="15712" y="4721"/>
                </a:cubicBezTo>
                <a:cubicBezTo>
                  <a:pt x="15475" y="4483"/>
                  <a:pt x="15165" y="4365"/>
                  <a:pt x="14855" y="4365"/>
                </a:cubicBezTo>
                <a:close/>
                <a:moveTo>
                  <a:pt x="4336" y="6020"/>
                </a:moveTo>
                <a:cubicBezTo>
                  <a:pt x="4026" y="6020"/>
                  <a:pt x="3716" y="6139"/>
                  <a:pt x="3479" y="6376"/>
                </a:cubicBezTo>
                <a:cubicBezTo>
                  <a:pt x="3006" y="6851"/>
                  <a:pt x="3006" y="7620"/>
                  <a:pt x="3479" y="8095"/>
                </a:cubicBezTo>
                <a:cubicBezTo>
                  <a:pt x="3953" y="8569"/>
                  <a:pt x="4720" y="8569"/>
                  <a:pt x="5193" y="8095"/>
                </a:cubicBezTo>
                <a:cubicBezTo>
                  <a:pt x="5666" y="7620"/>
                  <a:pt x="5666" y="6851"/>
                  <a:pt x="5193" y="6376"/>
                </a:cubicBezTo>
                <a:cubicBezTo>
                  <a:pt x="4956" y="6139"/>
                  <a:pt x="4646" y="6020"/>
                  <a:pt x="4336" y="6020"/>
                </a:cubicBezTo>
                <a:close/>
                <a:moveTo>
                  <a:pt x="9154" y="9823"/>
                </a:moveTo>
                <a:cubicBezTo>
                  <a:pt x="8844" y="9823"/>
                  <a:pt x="8534" y="9942"/>
                  <a:pt x="8297" y="10179"/>
                </a:cubicBezTo>
                <a:cubicBezTo>
                  <a:pt x="7824" y="10653"/>
                  <a:pt x="7824" y="11422"/>
                  <a:pt x="8297" y="11897"/>
                </a:cubicBezTo>
                <a:cubicBezTo>
                  <a:pt x="8770" y="12372"/>
                  <a:pt x="9537" y="12372"/>
                  <a:pt x="10011" y="11897"/>
                </a:cubicBezTo>
                <a:cubicBezTo>
                  <a:pt x="10484" y="11422"/>
                  <a:pt x="10484" y="10653"/>
                  <a:pt x="10011" y="10179"/>
                </a:cubicBezTo>
                <a:cubicBezTo>
                  <a:pt x="9774" y="9942"/>
                  <a:pt x="9464" y="9823"/>
                  <a:pt x="9154" y="9823"/>
                </a:cubicBezTo>
                <a:close/>
                <a:moveTo>
                  <a:pt x="16522" y="12697"/>
                </a:moveTo>
                <a:cubicBezTo>
                  <a:pt x="16211" y="12697"/>
                  <a:pt x="15901" y="12816"/>
                  <a:pt x="15665" y="13053"/>
                </a:cubicBezTo>
                <a:cubicBezTo>
                  <a:pt x="15191" y="13528"/>
                  <a:pt x="15191" y="14297"/>
                  <a:pt x="15665" y="14771"/>
                </a:cubicBezTo>
                <a:cubicBezTo>
                  <a:pt x="16138" y="15246"/>
                  <a:pt x="16905" y="15246"/>
                  <a:pt x="17378" y="14771"/>
                </a:cubicBezTo>
                <a:cubicBezTo>
                  <a:pt x="17852" y="14297"/>
                  <a:pt x="17852" y="13528"/>
                  <a:pt x="17378" y="13053"/>
                </a:cubicBezTo>
                <a:cubicBezTo>
                  <a:pt x="17142" y="12816"/>
                  <a:pt x="16832" y="12697"/>
                  <a:pt x="16522" y="12697"/>
                </a:cubicBezTo>
                <a:close/>
                <a:moveTo>
                  <a:pt x="6257" y="15838"/>
                </a:moveTo>
                <a:cubicBezTo>
                  <a:pt x="5947" y="15838"/>
                  <a:pt x="5637" y="15957"/>
                  <a:pt x="5400" y="16194"/>
                </a:cubicBezTo>
                <a:cubicBezTo>
                  <a:pt x="4927" y="16669"/>
                  <a:pt x="4927" y="17438"/>
                  <a:pt x="5400" y="17912"/>
                </a:cubicBezTo>
                <a:cubicBezTo>
                  <a:pt x="5873" y="18387"/>
                  <a:pt x="6640" y="18387"/>
                  <a:pt x="7114" y="17912"/>
                </a:cubicBezTo>
                <a:cubicBezTo>
                  <a:pt x="7587" y="17438"/>
                  <a:pt x="7587" y="16669"/>
                  <a:pt x="7114" y="16194"/>
                </a:cubicBezTo>
                <a:cubicBezTo>
                  <a:pt x="6877" y="15957"/>
                  <a:pt x="6567" y="15838"/>
                  <a:pt x="6257" y="15838"/>
                </a:cubicBezTo>
                <a:close/>
              </a:path>
            </a:pathLst>
          </a:cu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5873" y="339790"/>
            <a:ext cx="3358923" cy="979686"/>
          </a:xfrm>
          <a:prstGeom prst="rect">
            <a:avLst/>
          </a:prstGeom>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rentang 15-300 bpm (dewasa) atau 15-350 bpm (anak-anak/neonatus) akurasi 1 bpm atau ±1%"/>
          <p:cNvSpPr txBox="1"/>
          <p:nvPr/>
        </p:nvSpPr>
        <p:spPr>
          <a:xfrm>
            <a:off x="1492095" y="11343175"/>
            <a:ext cx="18548505" cy="148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500">
                <a:latin typeface="SF Pro Rounded Regular"/>
                <a:ea typeface="SF Pro Rounded Regular"/>
                <a:cs typeface="SF Pro Rounded Regular"/>
                <a:sym typeface="SF Pro Rounded Regular"/>
              </a:defRPr>
            </a:pPr>
            <a:r>
              <a:rPr b="1" dirty="0" err="1">
                <a:latin typeface="SF Pro Rounded Bold"/>
                <a:ea typeface="SF Pro Rounded Bold"/>
                <a:cs typeface="SF Pro Rounded Bold"/>
                <a:sym typeface="SF Pro Rounded Bold"/>
              </a:rPr>
              <a:t>rentang</a:t>
            </a:r>
            <a:r>
              <a:rPr dirty="0">
                <a:latin typeface="SF Pro Rounded Bold"/>
                <a:ea typeface="SF Pro Rounded Bold"/>
                <a:cs typeface="SF Pro Rounded Bold"/>
                <a:sym typeface="SF Pro Rounded Bold"/>
              </a:rPr>
              <a:t> </a:t>
            </a:r>
            <a:r>
              <a:rPr dirty="0"/>
              <a:t>15-300 bpm (</a:t>
            </a:r>
            <a:r>
              <a:rPr dirty="0" err="1"/>
              <a:t>dewasa</a:t>
            </a:r>
            <a:r>
              <a:rPr dirty="0"/>
              <a:t>) </a:t>
            </a:r>
            <a:r>
              <a:rPr dirty="0" err="1"/>
              <a:t>atau</a:t>
            </a:r>
            <a:r>
              <a:rPr dirty="0"/>
              <a:t> 15-350 bpm (</a:t>
            </a:r>
            <a:r>
              <a:rPr dirty="0" err="1"/>
              <a:t>anak-anak</a:t>
            </a:r>
            <a:r>
              <a:rPr dirty="0"/>
              <a:t>/</a:t>
            </a:r>
            <a:r>
              <a:rPr dirty="0" err="1"/>
              <a:t>neonatus</a:t>
            </a:r>
            <a:r>
              <a:rPr dirty="0"/>
              <a:t>) </a:t>
            </a:r>
            <a:endParaRPr lang="en-US" dirty="0" smtClean="0"/>
          </a:p>
          <a:p>
            <a:pPr algn="l">
              <a:defRPr sz="4500">
                <a:latin typeface="SF Pro Rounded Regular"/>
                <a:ea typeface="SF Pro Rounded Regular"/>
                <a:cs typeface="SF Pro Rounded Regular"/>
                <a:sym typeface="SF Pro Rounded Regular"/>
              </a:defRPr>
            </a:pPr>
            <a:r>
              <a:rPr b="1" dirty="0" err="1" smtClean="0">
                <a:latin typeface="SF Pro Rounded Bold"/>
                <a:ea typeface="SF Pro Rounded Bold"/>
                <a:cs typeface="SF Pro Rounded Bold"/>
                <a:sym typeface="SF Pro Rounded Bold"/>
              </a:rPr>
              <a:t>akurasi</a:t>
            </a:r>
            <a:r>
              <a:rPr dirty="0" smtClean="0"/>
              <a:t> </a:t>
            </a:r>
            <a:r>
              <a:rPr dirty="0"/>
              <a:t>1 bpm </a:t>
            </a:r>
            <a:r>
              <a:rPr dirty="0" err="1"/>
              <a:t>atau</a:t>
            </a:r>
            <a:r>
              <a:rPr dirty="0"/>
              <a:t> ±1%</a:t>
            </a:r>
          </a:p>
        </p:txBody>
      </p:sp>
      <p:sp>
        <p:nvSpPr>
          <p:cNvPr id="340" name="Monitoring ECG"/>
          <p:cNvSpPr txBox="1"/>
          <p:nvPr/>
        </p:nvSpPr>
        <p:spPr>
          <a:xfrm>
            <a:off x="2863695" y="1271511"/>
            <a:ext cx="6021785" cy="1092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6500">
                <a:gradFill flip="none" rotWithShape="1">
                  <a:gsLst>
                    <a:gs pos="0">
                      <a:srgbClr val="FFA506"/>
                    </a:gs>
                    <a:gs pos="36845">
                      <a:srgbClr val="D178AE"/>
                    </a:gs>
                    <a:gs pos="63922">
                      <a:srgbClr val="FF91EE"/>
                    </a:gs>
                    <a:gs pos="98217">
                      <a:srgbClr val="0099FF"/>
                    </a:gs>
                  </a:gsLst>
                  <a:lin ang="2698612" scaled="0"/>
                </a:gradFill>
                <a:latin typeface="SF Pro Rounded Bold"/>
                <a:ea typeface="SF Pro Rounded Bold"/>
                <a:cs typeface="SF Pro Rounded Bold"/>
                <a:sym typeface="SF Pro Rounded Bold"/>
              </a:defRPr>
            </a:lvl1pPr>
          </a:lstStyle>
          <a:p>
            <a:r>
              <a:rPr dirty="0"/>
              <a:t>Monitoring ECG</a:t>
            </a:r>
          </a:p>
        </p:txBody>
      </p:sp>
      <p:sp>
        <p:nvSpPr>
          <p:cNvPr id="341" name="mengukur aktivitas kelistrikan jantung dan ditampilkan pada layar monitor dalam bentuk gelombang (waveform) dan numerik"/>
          <p:cNvSpPr txBox="1"/>
          <p:nvPr/>
        </p:nvSpPr>
        <p:spPr>
          <a:xfrm>
            <a:off x="1492095" y="3409863"/>
            <a:ext cx="18067563"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685800" indent="-685800" algn="l">
              <a:buFont typeface="Arial" panose="020B0604020202020204" pitchFamily="34" charset="0"/>
              <a:buChar char="•"/>
              <a:defRPr sz="4500">
                <a:latin typeface="SF Pro Rounded Regular"/>
                <a:ea typeface="SF Pro Rounded Regular"/>
                <a:cs typeface="SF Pro Rounded Regular"/>
                <a:sym typeface="SF Pro Rounded Regular"/>
              </a:defRPr>
            </a:pPr>
            <a:endParaRPr dirty="0"/>
          </a:p>
        </p:txBody>
      </p:sp>
      <p:sp>
        <p:nvSpPr>
          <p:cNvPr id="342" name="Heart"/>
          <p:cNvSpPr/>
          <p:nvPr/>
        </p:nvSpPr>
        <p:spPr>
          <a:xfrm>
            <a:off x="1492095" y="994768"/>
            <a:ext cx="987643" cy="1463438"/>
          </a:xfrm>
          <a:custGeom>
            <a:avLst/>
            <a:gdLst/>
            <a:ahLst/>
            <a:cxnLst>
              <a:cxn ang="0">
                <a:pos x="wd2" y="hd2"/>
              </a:cxn>
              <a:cxn ang="5400000">
                <a:pos x="wd2" y="hd2"/>
              </a:cxn>
              <a:cxn ang="10800000">
                <a:pos x="wd2" y="hd2"/>
              </a:cxn>
              <a:cxn ang="16200000">
                <a:pos x="wd2" y="hd2"/>
              </a:cxn>
            </a:cxnLst>
            <a:rect l="0" t="0" r="r" b="b"/>
            <a:pathLst>
              <a:path w="21599" h="21095" extrusionOk="0">
                <a:moveTo>
                  <a:pt x="11722" y="0"/>
                </a:moveTo>
                <a:cubicBezTo>
                  <a:pt x="11533" y="1"/>
                  <a:pt x="11335" y="18"/>
                  <a:pt x="11113" y="49"/>
                </a:cubicBezTo>
                <a:cubicBezTo>
                  <a:pt x="11034" y="61"/>
                  <a:pt x="10968" y="97"/>
                  <a:pt x="10940" y="147"/>
                </a:cubicBezTo>
                <a:cubicBezTo>
                  <a:pt x="10700" y="567"/>
                  <a:pt x="10586" y="981"/>
                  <a:pt x="10539" y="1363"/>
                </a:cubicBezTo>
                <a:cubicBezTo>
                  <a:pt x="10534" y="1400"/>
                  <a:pt x="10496" y="1432"/>
                  <a:pt x="10443" y="1444"/>
                </a:cubicBezTo>
                <a:cubicBezTo>
                  <a:pt x="10384" y="1459"/>
                  <a:pt x="10326" y="1475"/>
                  <a:pt x="10268" y="1491"/>
                </a:cubicBezTo>
                <a:cubicBezTo>
                  <a:pt x="10195" y="1510"/>
                  <a:pt x="10113" y="1491"/>
                  <a:pt x="10080" y="1444"/>
                </a:cubicBezTo>
                <a:cubicBezTo>
                  <a:pt x="9861" y="1142"/>
                  <a:pt x="9597" y="826"/>
                  <a:pt x="9360" y="557"/>
                </a:cubicBezTo>
                <a:cubicBezTo>
                  <a:pt x="9308" y="497"/>
                  <a:pt x="9190" y="479"/>
                  <a:pt x="9102" y="516"/>
                </a:cubicBezTo>
                <a:cubicBezTo>
                  <a:pt x="8755" y="660"/>
                  <a:pt x="8450" y="818"/>
                  <a:pt x="8197" y="967"/>
                </a:cubicBezTo>
                <a:cubicBezTo>
                  <a:pt x="8123" y="1010"/>
                  <a:pt x="8097" y="1078"/>
                  <a:pt x="8131" y="1139"/>
                </a:cubicBezTo>
                <a:cubicBezTo>
                  <a:pt x="8318" y="1465"/>
                  <a:pt x="8471" y="1824"/>
                  <a:pt x="8580" y="2112"/>
                </a:cubicBezTo>
                <a:cubicBezTo>
                  <a:pt x="8613" y="2199"/>
                  <a:pt x="8582" y="2290"/>
                  <a:pt x="8495" y="2358"/>
                </a:cubicBezTo>
                <a:cubicBezTo>
                  <a:pt x="8154" y="2628"/>
                  <a:pt x="7865" y="2946"/>
                  <a:pt x="7645" y="3310"/>
                </a:cubicBezTo>
                <a:cubicBezTo>
                  <a:pt x="5923" y="6167"/>
                  <a:pt x="7084" y="7798"/>
                  <a:pt x="7545" y="8283"/>
                </a:cubicBezTo>
                <a:cubicBezTo>
                  <a:pt x="7620" y="8362"/>
                  <a:pt x="7793" y="8366"/>
                  <a:pt x="7878" y="8292"/>
                </a:cubicBezTo>
                <a:cubicBezTo>
                  <a:pt x="8362" y="7865"/>
                  <a:pt x="9816" y="6564"/>
                  <a:pt x="11213" y="5125"/>
                </a:cubicBezTo>
                <a:cubicBezTo>
                  <a:pt x="12493" y="3806"/>
                  <a:pt x="14455" y="2936"/>
                  <a:pt x="15077" y="2681"/>
                </a:cubicBezTo>
                <a:cubicBezTo>
                  <a:pt x="15186" y="2636"/>
                  <a:pt x="15216" y="2540"/>
                  <a:pt x="15145" y="2469"/>
                </a:cubicBezTo>
                <a:cubicBezTo>
                  <a:pt x="14897" y="2223"/>
                  <a:pt x="14613" y="2016"/>
                  <a:pt x="14300" y="1848"/>
                </a:cubicBezTo>
                <a:cubicBezTo>
                  <a:pt x="14236" y="1813"/>
                  <a:pt x="14215" y="1755"/>
                  <a:pt x="14247" y="1705"/>
                </a:cubicBezTo>
                <a:cubicBezTo>
                  <a:pt x="14413" y="1449"/>
                  <a:pt x="14590" y="1188"/>
                  <a:pt x="14746" y="965"/>
                </a:cubicBezTo>
                <a:cubicBezTo>
                  <a:pt x="14786" y="907"/>
                  <a:pt x="14763" y="839"/>
                  <a:pt x="14688" y="798"/>
                </a:cubicBezTo>
                <a:cubicBezTo>
                  <a:pt x="14465" y="678"/>
                  <a:pt x="14197" y="558"/>
                  <a:pt x="13881" y="448"/>
                </a:cubicBezTo>
                <a:cubicBezTo>
                  <a:pt x="13788" y="416"/>
                  <a:pt x="13675" y="426"/>
                  <a:pt x="13600" y="474"/>
                </a:cubicBezTo>
                <a:cubicBezTo>
                  <a:pt x="13155" y="761"/>
                  <a:pt x="12868" y="1035"/>
                  <a:pt x="12682" y="1266"/>
                </a:cubicBezTo>
                <a:cubicBezTo>
                  <a:pt x="12652" y="1303"/>
                  <a:pt x="12588" y="1321"/>
                  <a:pt x="12524" y="1314"/>
                </a:cubicBezTo>
                <a:cubicBezTo>
                  <a:pt x="12433" y="1303"/>
                  <a:pt x="12341" y="1297"/>
                  <a:pt x="12249" y="1291"/>
                </a:cubicBezTo>
                <a:cubicBezTo>
                  <a:pt x="12167" y="1285"/>
                  <a:pt x="12109" y="1235"/>
                  <a:pt x="12121" y="1182"/>
                </a:cubicBezTo>
                <a:cubicBezTo>
                  <a:pt x="12204" y="803"/>
                  <a:pt x="12308" y="435"/>
                  <a:pt x="12397" y="172"/>
                </a:cubicBezTo>
                <a:cubicBezTo>
                  <a:pt x="12416" y="115"/>
                  <a:pt x="12361" y="59"/>
                  <a:pt x="12276" y="45"/>
                </a:cubicBezTo>
                <a:cubicBezTo>
                  <a:pt x="12090" y="14"/>
                  <a:pt x="11911" y="-1"/>
                  <a:pt x="11722" y="0"/>
                </a:cubicBezTo>
                <a:close/>
                <a:moveTo>
                  <a:pt x="5960" y="1687"/>
                </a:moveTo>
                <a:cubicBezTo>
                  <a:pt x="5924" y="1687"/>
                  <a:pt x="5887" y="1691"/>
                  <a:pt x="5852" y="1701"/>
                </a:cubicBezTo>
                <a:lnTo>
                  <a:pt x="4125" y="2175"/>
                </a:lnTo>
                <a:cubicBezTo>
                  <a:pt x="3985" y="2213"/>
                  <a:pt x="3918" y="2321"/>
                  <a:pt x="3977" y="2413"/>
                </a:cubicBezTo>
                <a:cubicBezTo>
                  <a:pt x="4284" y="2896"/>
                  <a:pt x="5040" y="4329"/>
                  <a:pt x="3864" y="5259"/>
                </a:cubicBezTo>
                <a:cubicBezTo>
                  <a:pt x="2644" y="6223"/>
                  <a:pt x="1858" y="6915"/>
                  <a:pt x="1795" y="7789"/>
                </a:cubicBezTo>
                <a:cubicBezTo>
                  <a:pt x="1786" y="7916"/>
                  <a:pt x="2018" y="7986"/>
                  <a:pt x="2156" y="7898"/>
                </a:cubicBezTo>
                <a:cubicBezTo>
                  <a:pt x="3586" y="6985"/>
                  <a:pt x="5173" y="6418"/>
                  <a:pt x="5672" y="6252"/>
                </a:cubicBezTo>
                <a:cubicBezTo>
                  <a:pt x="5770" y="6219"/>
                  <a:pt x="5835" y="6156"/>
                  <a:pt x="5845" y="6084"/>
                </a:cubicBezTo>
                <a:cubicBezTo>
                  <a:pt x="5896" y="5710"/>
                  <a:pt x="6110" y="4503"/>
                  <a:pt x="6843" y="3414"/>
                </a:cubicBezTo>
                <a:cubicBezTo>
                  <a:pt x="6936" y="3275"/>
                  <a:pt x="6949" y="3117"/>
                  <a:pt x="6875" y="2973"/>
                </a:cubicBezTo>
                <a:cubicBezTo>
                  <a:pt x="6561" y="2361"/>
                  <a:pt x="6334" y="1990"/>
                  <a:pt x="6211" y="1798"/>
                </a:cubicBezTo>
                <a:cubicBezTo>
                  <a:pt x="6166" y="1729"/>
                  <a:pt x="6067" y="1688"/>
                  <a:pt x="5960" y="1687"/>
                </a:cubicBezTo>
                <a:close/>
                <a:moveTo>
                  <a:pt x="17710" y="2796"/>
                </a:moveTo>
                <a:cubicBezTo>
                  <a:pt x="14128" y="3251"/>
                  <a:pt x="12899" y="4571"/>
                  <a:pt x="10446" y="6897"/>
                </a:cubicBezTo>
                <a:cubicBezTo>
                  <a:pt x="8658" y="8591"/>
                  <a:pt x="6919" y="9692"/>
                  <a:pt x="4739" y="10468"/>
                </a:cubicBezTo>
                <a:cubicBezTo>
                  <a:pt x="4525" y="10544"/>
                  <a:pt x="4337" y="10342"/>
                  <a:pt x="4538" y="10252"/>
                </a:cubicBezTo>
                <a:cubicBezTo>
                  <a:pt x="5703" y="9730"/>
                  <a:pt x="6496" y="9269"/>
                  <a:pt x="6838" y="9060"/>
                </a:cubicBezTo>
                <a:cubicBezTo>
                  <a:pt x="6943" y="8996"/>
                  <a:pt x="6959" y="8891"/>
                  <a:pt x="6875" y="8814"/>
                </a:cubicBezTo>
                <a:cubicBezTo>
                  <a:pt x="6581" y="8543"/>
                  <a:pt x="5949" y="7853"/>
                  <a:pt x="5842" y="6845"/>
                </a:cubicBezTo>
                <a:cubicBezTo>
                  <a:pt x="5834" y="6772"/>
                  <a:pt x="5713" y="6729"/>
                  <a:pt x="5617" y="6766"/>
                </a:cubicBezTo>
                <a:cubicBezTo>
                  <a:pt x="2431" y="7985"/>
                  <a:pt x="0" y="9475"/>
                  <a:pt x="0" y="12423"/>
                </a:cubicBezTo>
                <a:cubicBezTo>
                  <a:pt x="0" y="17020"/>
                  <a:pt x="7570" y="17905"/>
                  <a:pt x="11316" y="20019"/>
                </a:cubicBezTo>
                <a:cubicBezTo>
                  <a:pt x="14094" y="21588"/>
                  <a:pt x="17510" y="21599"/>
                  <a:pt x="18384" y="18991"/>
                </a:cubicBezTo>
                <a:cubicBezTo>
                  <a:pt x="19484" y="15711"/>
                  <a:pt x="21598" y="14918"/>
                  <a:pt x="21599" y="12159"/>
                </a:cubicBezTo>
                <a:cubicBezTo>
                  <a:pt x="21600" y="8407"/>
                  <a:pt x="16913" y="7232"/>
                  <a:pt x="15378" y="6948"/>
                </a:cubicBezTo>
                <a:cubicBezTo>
                  <a:pt x="15111" y="6898"/>
                  <a:pt x="14833" y="6992"/>
                  <a:pt x="14736" y="7163"/>
                </a:cubicBezTo>
                <a:cubicBezTo>
                  <a:pt x="14229" y="8058"/>
                  <a:pt x="13569" y="8963"/>
                  <a:pt x="12931" y="9739"/>
                </a:cubicBezTo>
                <a:cubicBezTo>
                  <a:pt x="12906" y="9770"/>
                  <a:pt x="12897" y="9804"/>
                  <a:pt x="12903" y="9838"/>
                </a:cubicBezTo>
                <a:cubicBezTo>
                  <a:pt x="13041" y="10635"/>
                  <a:pt x="13856" y="12480"/>
                  <a:pt x="18442" y="12514"/>
                </a:cubicBezTo>
                <a:cubicBezTo>
                  <a:pt x="18615" y="12516"/>
                  <a:pt x="18627" y="12684"/>
                  <a:pt x="18454" y="12698"/>
                </a:cubicBezTo>
                <a:cubicBezTo>
                  <a:pt x="15394" y="12942"/>
                  <a:pt x="13494" y="12360"/>
                  <a:pt x="12226" y="10797"/>
                </a:cubicBezTo>
                <a:cubicBezTo>
                  <a:pt x="12180" y="10741"/>
                  <a:pt x="12059" y="10739"/>
                  <a:pt x="12008" y="10794"/>
                </a:cubicBezTo>
                <a:cubicBezTo>
                  <a:pt x="11820" y="10994"/>
                  <a:pt x="11644" y="11173"/>
                  <a:pt x="11486" y="11324"/>
                </a:cubicBezTo>
                <a:cubicBezTo>
                  <a:pt x="11331" y="11473"/>
                  <a:pt x="11233" y="11645"/>
                  <a:pt x="11206" y="11825"/>
                </a:cubicBezTo>
                <a:cubicBezTo>
                  <a:pt x="11076" y="12662"/>
                  <a:pt x="11110" y="13401"/>
                  <a:pt x="11261" y="14060"/>
                </a:cubicBezTo>
                <a:cubicBezTo>
                  <a:pt x="11282" y="14151"/>
                  <a:pt x="11375" y="14228"/>
                  <a:pt x="11506" y="14259"/>
                </a:cubicBezTo>
                <a:cubicBezTo>
                  <a:pt x="12699" y="14545"/>
                  <a:pt x="13970" y="14947"/>
                  <a:pt x="15157" y="15732"/>
                </a:cubicBezTo>
                <a:cubicBezTo>
                  <a:pt x="15273" y="15809"/>
                  <a:pt x="15120" y="15929"/>
                  <a:pt x="14987" y="15866"/>
                </a:cubicBezTo>
                <a:cubicBezTo>
                  <a:pt x="13324" y="15077"/>
                  <a:pt x="12167" y="14894"/>
                  <a:pt x="11629" y="14854"/>
                </a:cubicBezTo>
                <a:cubicBezTo>
                  <a:pt x="11570" y="14850"/>
                  <a:pt x="11526" y="14886"/>
                  <a:pt x="11542" y="14924"/>
                </a:cubicBezTo>
                <a:cubicBezTo>
                  <a:pt x="12090" y="16223"/>
                  <a:pt x="13092" y="17158"/>
                  <a:pt x="14016" y="17895"/>
                </a:cubicBezTo>
                <a:cubicBezTo>
                  <a:pt x="14154" y="18006"/>
                  <a:pt x="13922" y="18148"/>
                  <a:pt x="13766" y="18049"/>
                </a:cubicBezTo>
                <a:cubicBezTo>
                  <a:pt x="12788" y="17436"/>
                  <a:pt x="12083" y="16766"/>
                  <a:pt x="11577" y="16104"/>
                </a:cubicBezTo>
                <a:cubicBezTo>
                  <a:pt x="11543" y="16060"/>
                  <a:pt x="11450" y="16057"/>
                  <a:pt x="11411" y="16099"/>
                </a:cubicBezTo>
                <a:cubicBezTo>
                  <a:pt x="11214" y="16309"/>
                  <a:pt x="10950" y="16720"/>
                  <a:pt x="10875" y="17462"/>
                </a:cubicBezTo>
                <a:cubicBezTo>
                  <a:pt x="10861" y="17592"/>
                  <a:pt x="10571" y="17595"/>
                  <a:pt x="10554" y="17466"/>
                </a:cubicBezTo>
                <a:cubicBezTo>
                  <a:pt x="10475" y="16870"/>
                  <a:pt x="10586" y="16307"/>
                  <a:pt x="11103" y="15573"/>
                </a:cubicBezTo>
                <a:cubicBezTo>
                  <a:pt x="11139" y="15522"/>
                  <a:pt x="11141" y="15463"/>
                  <a:pt x="11110" y="15410"/>
                </a:cubicBezTo>
                <a:cubicBezTo>
                  <a:pt x="10285" y="13990"/>
                  <a:pt x="10284" y="12723"/>
                  <a:pt x="10310" y="12309"/>
                </a:cubicBezTo>
                <a:cubicBezTo>
                  <a:pt x="10313" y="12261"/>
                  <a:pt x="10225" y="12236"/>
                  <a:pt x="10175" y="12271"/>
                </a:cubicBezTo>
                <a:cubicBezTo>
                  <a:pt x="9950" y="12429"/>
                  <a:pt x="9490" y="12748"/>
                  <a:pt x="8939" y="13116"/>
                </a:cubicBezTo>
                <a:cubicBezTo>
                  <a:pt x="8869" y="13162"/>
                  <a:pt x="8838" y="13228"/>
                  <a:pt x="8856" y="13293"/>
                </a:cubicBezTo>
                <a:cubicBezTo>
                  <a:pt x="9208" y="14564"/>
                  <a:pt x="8909" y="15327"/>
                  <a:pt x="8495" y="15826"/>
                </a:cubicBezTo>
                <a:cubicBezTo>
                  <a:pt x="8405" y="15935"/>
                  <a:pt x="8151" y="15863"/>
                  <a:pt x="8207" y="15745"/>
                </a:cubicBezTo>
                <a:cubicBezTo>
                  <a:pt x="8602" y="14908"/>
                  <a:pt x="8457" y="14354"/>
                  <a:pt x="8184" y="13683"/>
                </a:cubicBezTo>
                <a:cubicBezTo>
                  <a:pt x="8172" y="13652"/>
                  <a:pt x="8115" y="13638"/>
                  <a:pt x="8076" y="13658"/>
                </a:cubicBezTo>
                <a:cubicBezTo>
                  <a:pt x="6944" y="14228"/>
                  <a:pt x="6378" y="14971"/>
                  <a:pt x="6095" y="15552"/>
                </a:cubicBezTo>
                <a:cubicBezTo>
                  <a:pt x="6046" y="15654"/>
                  <a:pt x="5815" y="15621"/>
                  <a:pt x="5832" y="15514"/>
                </a:cubicBezTo>
                <a:cubicBezTo>
                  <a:pt x="5922" y="14948"/>
                  <a:pt x="6427" y="14160"/>
                  <a:pt x="7953" y="13152"/>
                </a:cubicBezTo>
                <a:cubicBezTo>
                  <a:pt x="11621" y="10730"/>
                  <a:pt x="12557" y="9223"/>
                  <a:pt x="14011" y="6902"/>
                </a:cubicBezTo>
                <a:cubicBezTo>
                  <a:pt x="15326" y="4803"/>
                  <a:pt x="18598" y="4049"/>
                  <a:pt x="19214" y="3923"/>
                </a:cubicBezTo>
                <a:cubicBezTo>
                  <a:pt x="19263" y="3914"/>
                  <a:pt x="19281" y="3875"/>
                  <a:pt x="19249" y="3849"/>
                </a:cubicBezTo>
                <a:cubicBezTo>
                  <a:pt x="19041" y="3675"/>
                  <a:pt x="18378" y="3131"/>
                  <a:pt x="17868" y="2824"/>
                </a:cubicBezTo>
                <a:cubicBezTo>
                  <a:pt x="17826" y="2799"/>
                  <a:pt x="17765" y="2789"/>
                  <a:pt x="17710" y="2796"/>
                </a:cubicBezTo>
                <a:close/>
              </a:path>
            </a:pathLst>
          </a:custGeom>
          <a:gradFill>
            <a:gsLst>
              <a:gs pos="0">
                <a:srgbClr val="FFB116"/>
              </a:gs>
              <a:gs pos="39761">
                <a:srgbClr val="BD56B2"/>
              </a:gs>
              <a:gs pos="65358">
                <a:srgbClr val="6A6EE3"/>
              </a:gs>
              <a:gs pos="99313">
                <a:srgbClr val="008FEF"/>
              </a:gs>
            </a:gsLst>
            <a:path>
              <a:fillToRect l="-52328" t="56014" r="152328" b="43985"/>
            </a:path>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43" name="pemilihan lead 3, 5, dan 12-lead | penyimpanan 50 set ECG"/>
          <p:cNvSpPr txBox="1"/>
          <p:nvPr/>
        </p:nvSpPr>
        <p:spPr>
          <a:xfrm>
            <a:off x="1492095" y="6621438"/>
            <a:ext cx="18067563" cy="4049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500">
                <a:latin typeface="SF Pro Rounded Regular"/>
                <a:ea typeface="SF Pro Rounded Regular"/>
                <a:cs typeface="SF Pro Rounded Regular"/>
                <a:sym typeface="SF Pro Rounded Regular"/>
              </a:defRPr>
            </a:lvl1pPr>
          </a:lstStyle>
          <a:p>
            <a:pPr marL="685800" indent="-685800">
              <a:lnSpc>
                <a:spcPct val="114000"/>
              </a:lnSpc>
              <a:buFont typeface="Arial" panose="020B0604020202020204" pitchFamily="34" charset="0"/>
              <a:buChar char="•"/>
            </a:pPr>
            <a:r>
              <a:rPr lang="en-US" dirty="0" err="1"/>
              <a:t>M</a:t>
            </a:r>
            <a:r>
              <a:rPr lang="en-US" dirty="0" err="1" smtClean="0"/>
              <a:t>engukur</a:t>
            </a:r>
            <a:r>
              <a:rPr lang="en-US" dirty="0" smtClean="0"/>
              <a:t> </a:t>
            </a:r>
            <a:r>
              <a:rPr lang="en-US" dirty="0" err="1"/>
              <a:t>aktivitas</a:t>
            </a:r>
            <a:r>
              <a:rPr lang="en-US" dirty="0"/>
              <a:t> </a:t>
            </a:r>
            <a:r>
              <a:rPr lang="en-US" dirty="0" err="1"/>
              <a:t>kelistrikan</a:t>
            </a:r>
            <a:r>
              <a:rPr lang="en-US" dirty="0"/>
              <a:t> </a:t>
            </a:r>
            <a:r>
              <a:rPr lang="en-US" dirty="0" err="1"/>
              <a:t>jantung</a:t>
            </a:r>
            <a:r>
              <a:rPr lang="en-US" dirty="0"/>
              <a:t> </a:t>
            </a:r>
            <a:r>
              <a:rPr lang="en-US" dirty="0" err="1"/>
              <a:t>dan</a:t>
            </a:r>
            <a:r>
              <a:rPr lang="en-US" dirty="0"/>
              <a:t> </a:t>
            </a:r>
            <a:r>
              <a:rPr lang="en-US" dirty="0" err="1"/>
              <a:t>ditampilkan</a:t>
            </a:r>
            <a:r>
              <a:rPr lang="en-US" dirty="0"/>
              <a:t> </a:t>
            </a:r>
            <a:r>
              <a:rPr lang="en-US" dirty="0" err="1"/>
              <a:t>pada</a:t>
            </a:r>
            <a:r>
              <a:rPr lang="en-US" dirty="0"/>
              <a:t> </a:t>
            </a:r>
            <a:r>
              <a:rPr lang="en-US" dirty="0" err="1"/>
              <a:t>layar</a:t>
            </a:r>
            <a:r>
              <a:rPr lang="en-US" dirty="0"/>
              <a:t> monitor </a:t>
            </a:r>
            <a:r>
              <a:rPr lang="en-US" dirty="0" err="1"/>
              <a:t>dalam</a:t>
            </a:r>
            <a:r>
              <a:rPr lang="en-US" dirty="0"/>
              <a:t> </a:t>
            </a:r>
            <a:r>
              <a:rPr lang="en-US" dirty="0" err="1"/>
              <a:t>bentuk</a:t>
            </a:r>
            <a:r>
              <a:rPr lang="en-US" dirty="0"/>
              <a:t> </a:t>
            </a:r>
            <a:r>
              <a:rPr lang="en-US" dirty="0" err="1"/>
              <a:t>gelombang</a:t>
            </a:r>
            <a:r>
              <a:rPr lang="en-US" dirty="0"/>
              <a:t> (waveform) </a:t>
            </a:r>
            <a:r>
              <a:rPr lang="en-US" dirty="0" err="1"/>
              <a:t>dan</a:t>
            </a:r>
            <a:r>
              <a:rPr lang="en-US" dirty="0"/>
              <a:t> </a:t>
            </a:r>
            <a:r>
              <a:rPr lang="en-US" dirty="0" err="1" smtClean="0"/>
              <a:t>numerik</a:t>
            </a:r>
            <a:endParaRPr lang="en-US" dirty="0" smtClean="0"/>
          </a:p>
          <a:p>
            <a:pPr marL="685800" indent="-685800">
              <a:lnSpc>
                <a:spcPct val="114000"/>
              </a:lnSpc>
              <a:buFont typeface="Arial" panose="020B0604020202020204" pitchFamily="34" charset="0"/>
              <a:buChar char="•"/>
            </a:pPr>
            <a:r>
              <a:rPr lang="en-US" dirty="0" err="1"/>
              <a:t>P</a:t>
            </a:r>
            <a:r>
              <a:rPr dirty="0" err="1" smtClean="0"/>
              <a:t>emilihan</a:t>
            </a:r>
            <a:r>
              <a:rPr dirty="0" smtClean="0"/>
              <a:t> </a:t>
            </a:r>
            <a:r>
              <a:rPr dirty="0"/>
              <a:t>lead </a:t>
            </a:r>
            <a:r>
              <a:rPr dirty="0" smtClean="0"/>
              <a:t>3</a:t>
            </a:r>
            <a:r>
              <a:rPr lang="en-US" dirty="0" smtClean="0"/>
              <a:t> </a:t>
            </a:r>
            <a:r>
              <a:rPr lang="en-US" dirty="0" err="1" smtClean="0"/>
              <a:t>dan</a:t>
            </a:r>
            <a:r>
              <a:rPr lang="en-US" dirty="0" smtClean="0"/>
              <a:t> 5 </a:t>
            </a:r>
            <a:r>
              <a:rPr lang="en-US" i="1" dirty="0" smtClean="0"/>
              <a:t>lead</a:t>
            </a:r>
            <a:r>
              <a:rPr lang="en-US" dirty="0" smtClean="0"/>
              <a:t> </a:t>
            </a:r>
            <a:r>
              <a:rPr dirty="0" smtClean="0"/>
              <a:t>| </a:t>
            </a:r>
            <a:r>
              <a:rPr dirty="0" err="1"/>
              <a:t>penyimpanan</a:t>
            </a:r>
            <a:r>
              <a:rPr dirty="0"/>
              <a:t> 50 set </a:t>
            </a:r>
            <a:r>
              <a:rPr dirty="0" smtClean="0"/>
              <a:t>ECG</a:t>
            </a:r>
            <a:endParaRPr lang="en-US" dirty="0" smtClean="0"/>
          </a:p>
          <a:p>
            <a:pPr marL="685800" indent="-685800">
              <a:lnSpc>
                <a:spcPct val="114000"/>
              </a:lnSpc>
              <a:buFont typeface="Arial" panose="020B0604020202020204" pitchFamily="34" charset="0"/>
              <a:buChar char="•"/>
            </a:pPr>
            <a:r>
              <a:rPr lang="en-US" dirty="0" err="1" smtClean="0"/>
              <a:t>Pengaturan</a:t>
            </a:r>
            <a:r>
              <a:rPr lang="en-US" dirty="0" smtClean="0"/>
              <a:t> </a:t>
            </a:r>
            <a:r>
              <a:rPr lang="en-US" dirty="0" err="1"/>
              <a:t>penguatan</a:t>
            </a:r>
            <a:r>
              <a:rPr lang="en-US" dirty="0"/>
              <a:t> (gain) </a:t>
            </a:r>
            <a:r>
              <a:rPr lang="en-US" dirty="0" err="1"/>
              <a:t>sinyal</a:t>
            </a:r>
            <a:r>
              <a:rPr lang="en-US" dirty="0"/>
              <a:t> ECG: 1mV ∼ 1.25 mm - 40 </a:t>
            </a:r>
            <a:r>
              <a:rPr lang="en-US" dirty="0" smtClean="0"/>
              <a:t>mm</a:t>
            </a:r>
          </a:p>
          <a:p>
            <a:pPr marL="685800" indent="-685800">
              <a:lnSpc>
                <a:spcPct val="114000"/>
              </a:lnSpc>
              <a:buFont typeface="Arial" panose="020B0604020202020204" pitchFamily="34" charset="0"/>
              <a:buChar char="•"/>
            </a:pPr>
            <a:r>
              <a:rPr lang="nl-NL" dirty="0"/>
              <a:t>M</a:t>
            </a:r>
            <a:r>
              <a:rPr lang="nl-NL" dirty="0" smtClean="0"/>
              <a:t>onitoring </a:t>
            </a:r>
            <a:r>
              <a:rPr lang="nl-NL" dirty="0"/>
              <a:t>arrhythmia dan gelombang </a:t>
            </a:r>
            <a:r>
              <a:rPr lang="nl-NL" dirty="0" smtClean="0"/>
              <a:t>ST</a:t>
            </a:r>
            <a:endParaRPr lang="nl-NL" dirty="0"/>
          </a:p>
        </p:txBody>
      </p:sp>
      <p:pic>
        <p:nvPicPr>
          <p:cNvPr id="344" name="page76image38158752.jpg" descr="page76image38158752.jpg"/>
          <p:cNvPicPr>
            <a:picLocks noChangeAspect="1"/>
          </p:cNvPicPr>
          <p:nvPr/>
        </p:nvPicPr>
        <p:blipFill>
          <a:blip r:embed="rId2">
            <a:extLst/>
          </a:blip>
          <a:stretch>
            <a:fillRect/>
          </a:stretch>
        </p:blipFill>
        <p:spPr>
          <a:xfrm>
            <a:off x="1492095" y="2952519"/>
            <a:ext cx="10395105" cy="2856286"/>
          </a:xfrm>
          <a:prstGeom prst="rect">
            <a:avLst/>
          </a:prstGeom>
          <a:ln w="12700">
            <a:miter lim="400000"/>
          </a:ln>
        </p:spPr>
      </p:pic>
      <p:sp>
        <p:nvSpPr>
          <p:cNvPr id="345" name="Text"/>
          <p:cNvSpPr txBox="1"/>
          <p:nvPr/>
        </p:nvSpPr>
        <p:spPr>
          <a:xfrm>
            <a:off x="4385746" y="8152052"/>
            <a:ext cx="1905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lnSpc>
                <a:spcPts val="2800"/>
              </a:lnSpc>
              <a:defRPr sz="1200">
                <a:solidFill>
                  <a:srgbClr val="000000"/>
                </a:solidFill>
                <a:latin typeface="Times Roman"/>
                <a:ea typeface="Times Roman"/>
                <a:cs typeface="Times Roman"/>
                <a:sym typeface="Times Roman"/>
              </a:defRPr>
            </a:lvl1pPr>
          </a:lstStyle>
          <a:p>
            <a:r>
              <a:t> </a:t>
            </a:r>
          </a:p>
        </p:txBody>
      </p:sp>
      <p:sp>
        <p:nvSpPr>
          <p:cNvPr id="346" name="pengaturan penguatan (gain) sinyal ECG: 1mV ∼ 1.25 mm - 40 mm"/>
          <p:cNvSpPr txBox="1"/>
          <p:nvPr/>
        </p:nvSpPr>
        <p:spPr>
          <a:xfrm>
            <a:off x="1492095" y="9644582"/>
            <a:ext cx="1806756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500">
                <a:latin typeface="SF Pro Rounded Regular"/>
                <a:ea typeface="SF Pro Rounded Regular"/>
                <a:cs typeface="SF Pro Rounded Regular"/>
                <a:sym typeface="SF Pro Rounded Regular"/>
              </a:defRPr>
            </a:lvl1pPr>
          </a:lstStyle>
          <a:p>
            <a:endParaRPr dirty="0"/>
          </a:p>
        </p:txBody>
      </p:sp>
      <p:sp>
        <p:nvSpPr>
          <p:cNvPr id="347" name="monitoring arrhythmia dan gelombang ST"/>
          <p:cNvSpPr txBox="1"/>
          <p:nvPr/>
        </p:nvSpPr>
        <p:spPr>
          <a:xfrm>
            <a:off x="1492095" y="10555774"/>
            <a:ext cx="1806756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500">
                <a:latin typeface="SF Pro Rounded Regular"/>
                <a:ea typeface="SF Pro Rounded Regular"/>
                <a:cs typeface="SF Pro Rounded Regular"/>
                <a:sym typeface="SF Pro Rounded Regular"/>
              </a:defRPr>
            </a:lvl1pPr>
          </a:lstStyle>
          <a:p>
            <a:endParaRPr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4799" y="1239964"/>
            <a:ext cx="3358923" cy="979686"/>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66722"/>
          <a:stretch/>
        </p:blipFill>
        <p:spPr>
          <a:xfrm>
            <a:off x="12115800" y="2828728"/>
            <a:ext cx="11971481" cy="2887722"/>
          </a:xfrm>
          <a:prstGeom prst="rect">
            <a:avLst/>
          </a:prstGeom>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4" name="page91image38787584.png" descr="page91image38787584.png"/>
          <p:cNvPicPr>
            <a:picLocks noChangeAspect="1"/>
          </p:cNvPicPr>
          <p:nvPr/>
        </p:nvPicPr>
        <p:blipFill>
          <a:blip r:embed="rId2">
            <a:extLst/>
          </a:blip>
          <a:stretch>
            <a:fillRect/>
          </a:stretch>
        </p:blipFill>
        <p:spPr>
          <a:xfrm>
            <a:off x="17401401" y="3501480"/>
            <a:ext cx="5973904" cy="4571670"/>
          </a:xfrm>
          <a:prstGeom prst="rect">
            <a:avLst/>
          </a:prstGeom>
          <a:ln w="12700">
            <a:miter lim="400000"/>
          </a:ln>
        </p:spPr>
      </p:pic>
      <p:sp>
        <p:nvSpPr>
          <p:cNvPr id="385" name="Monitoring Pernafasan (RESP)"/>
          <p:cNvSpPr txBox="1"/>
          <p:nvPr/>
        </p:nvSpPr>
        <p:spPr>
          <a:xfrm>
            <a:off x="3040754" y="1203649"/>
            <a:ext cx="11444772" cy="1092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6500">
                <a:gradFill flip="none" rotWithShape="1">
                  <a:gsLst>
                    <a:gs pos="0">
                      <a:srgbClr val="FFA506"/>
                    </a:gs>
                    <a:gs pos="36845">
                      <a:srgbClr val="D178AE"/>
                    </a:gs>
                    <a:gs pos="63922">
                      <a:srgbClr val="FF91EE"/>
                    </a:gs>
                    <a:gs pos="98217">
                      <a:srgbClr val="0099FF"/>
                    </a:gs>
                  </a:gsLst>
                  <a:lin ang="2698612" scaled="0"/>
                </a:gradFill>
                <a:latin typeface="SF Pro Rounded Bold"/>
                <a:ea typeface="SF Pro Rounded Bold"/>
                <a:cs typeface="SF Pro Rounded Bold"/>
                <a:sym typeface="SF Pro Rounded Bold"/>
              </a:defRPr>
            </a:lvl1pPr>
          </a:lstStyle>
          <a:p>
            <a:r>
              <a:rPr dirty="0"/>
              <a:t>Monitoring </a:t>
            </a:r>
            <a:r>
              <a:rPr dirty="0" err="1"/>
              <a:t>Pernafasan</a:t>
            </a:r>
            <a:r>
              <a:rPr dirty="0"/>
              <a:t> (RESP)</a:t>
            </a:r>
          </a:p>
        </p:txBody>
      </p:sp>
      <p:sp>
        <p:nvSpPr>
          <p:cNvPr id="386" name="mengukur aktivitas respirasi dari impedansi thoracic antara dua elektroda ECG i.e. RA dan LL yang menghasilkan sinyal waveform pernafasan"/>
          <p:cNvSpPr txBox="1"/>
          <p:nvPr/>
        </p:nvSpPr>
        <p:spPr>
          <a:xfrm>
            <a:off x="1027652" y="6631521"/>
            <a:ext cx="15773601" cy="39528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500">
                <a:latin typeface="SF Pro Rounded Regular"/>
                <a:ea typeface="SF Pro Rounded Regular"/>
                <a:cs typeface="SF Pro Rounded Regular"/>
                <a:sym typeface="SF Pro Rounded Regular"/>
              </a:defRPr>
            </a:lvl1pPr>
          </a:lstStyle>
          <a:p>
            <a:pPr marL="685800" indent="-685800">
              <a:lnSpc>
                <a:spcPct val="114000"/>
              </a:lnSpc>
              <a:buFont typeface="Arial" panose="020B0604020202020204" pitchFamily="34" charset="0"/>
              <a:buChar char="•"/>
            </a:pPr>
            <a:r>
              <a:rPr lang="en-US" dirty="0" err="1"/>
              <a:t>M</a:t>
            </a:r>
            <a:r>
              <a:rPr dirty="0" err="1" smtClean="0"/>
              <a:t>engukur</a:t>
            </a:r>
            <a:r>
              <a:rPr dirty="0" smtClean="0"/>
              <a:t> </a:t>
            </a:r>
            <a:r>
              <a:rPr dirty="0" err="1"/>
              <a:t>aktivitas</a:t>
            </a:r>
            <a:r>
              <a:rPr dirty="0"/>
              <a:t> </a:t>
            </a:r>
            <a:r>
              <a:rPr dirty="0" err="1"/>
              <a:t>respirasi</a:t>
            </a:r>
            <a:r>
              <a:rPr dirty="0"/>
              <a:t> </a:t>
            </a:r>
            <a:r>
              <a:rPr dirty="0" err="1"/>
              <a:t>dari</a:t>
            </a:r>
            <a:r>
              <a:rPr dirty="0"/>
              <a:t> </a:t>
            </a:r>
            <a:r>
              <a:rPr dirty="0" err="1"/>
              <a:t>impedansi</a:t>
            </a:r>
            <a:r>
              <a:rPr dirty="0"/>
              <a:t> thoracic </a:t>
            </a:r>
            <a:r>
              <a:rPr dirty="0" err="1"/>
              <a:t>antara</a:t>
            </a:r>
            <a:r>
              <a:rPr dirty="0"/>
              <a:t> </a:t>
            </a:r>
            <a:r>
              <a:rPr dirty="0" err="1"/>
              <a:t>dua</a:t>
            </a:r>
            <a:r>
              <a:rPr dirty="0"/>
              <a:t> </a:t>
            </a:r>
            <a:r>
              <a:rPr dirty="0" err="1"/>
              <a:t>elektroda</a:t>
            </a:r>
            <a:r>
              <a:rPr dirty="0"/>
              <a:t> ECG i.e. RA </a:t>
            </a:r>
            <a:r>
              <a:rPr dirty="0" err="1"/>
              <a:t>dan</a:t>
            </a:r>
            <a:r>
              <a:rPr dirty="0"/>
              <a:t> LL yang </a:t>
            </a:r>
            <a:r>
              <a:rPr dirty="0" err="1"/>
              <a:t>menghasilkan</a:t>
            </a:r>
            <a:r>
              <a:rPr dirty="0"/>
              <a:t> </a:t>
            </a:r>
            <a:r>
              <a:rPr dirty="0" err="1"/>
              <a:t>sinyal</a:t>
            </a:r>
            <a:r>
              <a:rPr dirty="0"/>
              <a:t> waveform </a:t>
            </a:r>
            <a:r>
              <a:rPr dirty="0" err="1" smtClean="0"/>
              <a:t>pernafasan</a:t>
            </a:r>
            <a:endParaRPr lang="en-US" dirty="0" smtClean="0"/>
          </a:p>
          <a:p>
            <a:pPr marL="685800" indent="-685800">
              <a:lnSpc>
                <a:spcPct val="114000"/>
              </a:lnSpc>
              <a:buFont typeface="Arial" panose="020B0604020202020204" pitchFamily="34" charset="0"/>
              <a:buChar char="•"/>
            </a:pPr>
            <a:r>
              <a:rPr lang="en-US" dirty="0" err="1"/>
              <a:t>P</a:t>
            </a:r>
            <a:r>
              <a:rPr lang="en-US" dirty="0" err="1" smtClean="0"/>
              <a:t>emilihan</a:t>
            </a:r>
            <a:r>
              <a:rPr lang="en-US" dirty="0" smtClean="0"/>
              <a:t> </a:t>
            </a:r>
            <a:r>
              <a:rPr lang="en-US" dirty="0"/>
              <a:t>gain </a:t>
            </a:r>
            <a:r>
              <a:rPr lang="en-US" dirty="0" err="1"/>
              <a:t>sinyal</a:t>
            </a:r>
            <a:r>
              <a:rPr lang="en-US" dirty="0"/>
              <a:t> RESP</a:t>
            </a:r>
          </a:p>
          <a:p>
            <a:pPr marL="685800" indent="-685800">
              <a:buFont typeface="Arial" panose="020B0604020202020204" pitchFamily="34" charset="0"/>
              <a:buChar char="•"/>
            </a:pPr>
            <a:endParaRPr dirty="0"/>
          </a:p>
        </p:txBody>
      </p:sp>
      <p:sp>
        <p:nvSpPr>
          <p:cNvPr id="387" name="pemilihan gain sinyal RESP"/>
          <p:cNvSpPr txBox="1"/>
          <p:nvPr/>
        </p:nvSpPr>
        <p:spPr>
          <a:xfrm>
            <a:off x="876340" y="10190698"/>
            <a:ext cx="15773601"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500">
                <a:latin typeface="SF Pro Rounded Regular"/>
                <a:ea typeface="SF Pro Rounded Regular"/>
                <a:cs typeface="SF Pro Rounded Regular"/>
                <a:sym typeface="SF Pro Rounded Regular"/>
              </a:defRPr>
            </a:pPr>
            <a:endParaRPr dirty="0"/>
          </a:p>
        </p:txBody>
      </p:sp>
      <p:sp>
        <p:nvSpPr>
          <p:cNvPr id="388" name="rentang deteksi 0-120 rpm (dewasa) atau 0-150 rpm (anak-anak atau neonatus)…"/>
          <p:cNvSpPr txBox="1"/>
          <p:nvPr/>
        </p:nvSpPr>
        <p:spPr>
          <a:xfrm>
            <a:off x="1027652" y="10584398"/>
            <a:ext cx="20781163" cy="148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500">
                <a:latin typeface="SF Pro Rounded Regular"/>
                <a:ea typeface="SF Pro Rounded Regular"/>
                <a:cs typeface="SF Pro Rounded Regular"/>
                <a:sym typeface="SF Pro Rounded Regular"/>
              </a:defRPr>
            </a:pPr>
            <a:r>
              <a:rPr b="1" dirty="0" err="1">
                <a:latin typeface="SF Pro Rounded Bold"/>
                <a:ea typeface="SF Pro Rounded Bold"/>
                <a:cs typeface="SF Pro Rounded Bold"/>
                <a:sym typeface="SF Pro Rounded Bold"/>
              </a:rPr>
              <a:t>rentang</a:t>
            </a:r>
            <a:r>
              <a:rPr b="1" dirty="0">
                <a:latin typeface="SF Pro Rounded Bold"/>
                <a:ea typeface="SF Pro Rounded Bold"/>
                <a:cs typeface="SF Pro Rounded Bold"/>
                <a:sym typeface="SF Pro Rounded Bold"/>
              </a:rPr>
              <a:t> </a:t>
            </a:r>
            <a:r>
              <a:rPr b="1" dirty="0" err="1">
                <a:latin typeface="SF Pro Rounded Bold"/>
                <a:ea typeface="SF Pro Rounded Bold"/>
                <a:cs typeface="SF Pro Rounded Bold"/>
                <a:sym typeface="SF Pro Rounded Bold"/>
              </a:rPr>
              <a:t>deteksi</a:t>
            </a:r>
            <a:r>
              <a:rPr b="1" dirty="0"/>
              <a:t> </a:t>
            </a:r>
            <a:r>
              <a:rPr dirty="0"/>
              <a:t>0-120 rpm (</a:t>
            </a:r>
            <a:r>
              <a:rPr dirty="0" err="1"/>
              <a:t>dewasa</a:t>
            </a:r>
            <a:r>
              <a:rPr dirty="0"/>
              <a:t>) </a:t>
            </a:r>
            <a:r>
              <a:rPr dirty="0" err="1"/>
              <a:t>atau</a:t>
            </a:r>
            <a:r>
              <a:rPr dirty="0"/>
              <a:t> 0-150 rpm (</a:t>
            </a:r>
            <a:r>
              <a:rPr dirty="0" err="1"/>
              <a:t>anak-anak</a:t>
            </a:r>
            <a:r>
              <a:rPr dirty="0"/>
              <a:t> </a:t>
            </a:r>
            <a:r>
              <a:rPr dirty="0" err="1"/>
              <a:t>atau</a:t>
            </a:r>
            <a:r>
              <a:rPr dirty="0"/>
              <a:t> </a:t>
            </a:r>
            <a:r>
              <a:rPr dirty="0" err="1"/>
              <a:t>neonatus</a:t>
            </a:r>
            <a:r>
              <a:rPr dirty="0"/>
              <a:t>)</a:t>
            </a:r>
          </a:p>
          <a:p>
            <a:pPr algn="l">
              <a:defRPr sz="4500">
                <a:latin typeface="SF Pro Rounded Regular"/>
                <a:ea typeface="SF Pro Rounded Regular"/>
                <a:cs typeface="SF Pro Rounded Regular"/>
                <a:sym typeface="SF Pro Rounded Regular"/>
              </a:defRPr>
            </a:pPr>
            <a:r>
              <a:rPr b="1" dirty="0" err="1">
                <a:latin typeface="SF Pro Rounded Bold"/>
                <a:ea typeface="SF Pro Rounded Bold"/>
                <a:cs typeface="SF Pro Rounded Bold"/>
                <a:sym typeface="SF Pro Rounded Bold"/>
              </a:rPr>
              <a:t>akurasi</a:t>
            </a:r>
            <a:r>
              <a:rPr dirty="0"/>
              <a:t> ±</a:t>
            </a:r>
            <a:r>
              <a:rPr dirty="0" smtClean="0"/>
              <a:t>2</a:t>
            </a:r>
            <a:r>
              <a:rPr lang="en-US" dirty="0" smtClean="0"/>
              <a:t> </a:t>
            </a:r>
            <a:r>
              <a:rPr dirty="0" smtClean="0"/>
              <a:t>rpm</a:t>
            </a:r>
            <a:endParaRPr dirty="0"/>
          </a:p>
        </p:txBody>
      </p:sp>
      <p:sp>
        <p:nvSpPr>
          <p:cNvPr id="389" name="Lungs"/>
          <p:cNvSpPr/>
          <p:nvPr/>
        </p:nvSpPr>
        <p:spPr>
          <a:xfrm>
            <a:off x="1027652" y="993206"/>
            <a:ext cx="1522614" cy="1473201"/>
          </a:xfrm>
          <a:custGeom>
            <a:avLst/>
            <a:gdLst/>
            <a:ahLst/>
            <a:cxnLst>
              <a:cxn ang="0">
                <a:pos x="wd2" y="hd2"/>
              </a:cxn>
              <a:cxn ang="5400000">
                <a:pos x="wd2" y="hd2"/>
              </a:cxn>
              <a:cxn ang="10800000">
                <a:pos x="wd2" y="hd2"/>
              </a:cxn>
              <a:cxn ang="16200000">
                <a:pos x="wd2" y="hd2"/>
              </a:cxn>
            </a:cxnLst>
            <a:rect l="0" t="0" r="r" b="b"/>
            <a:pathLst>
              <a:path w="21600" h="21520" extrusionOk="0">
                <a:moveTo>
                  <a:pt x="10776" y="0"/>
                </a:moveTo>
                <a:cubicBezTo>
                  <a:pt x="10331" y="2"/>
                  <a:pt x="9887" y="171"/>
                  <a:pt x="9887" y="500"/>
                </a:cubicBezTo>
                <a:lnTo>
                  <a:pt x="9887" y="4637"/>
                </a:lnTo>
                <a:cubicBezTo>
                  <a:pt x="9887" y="5159"/>
                  <a:pt x="9693" y="5633"/>
                  <a:pt x="9374" y="5990"/>
                </a:cubicBezTo>
                <a:cubicBezTo>
                  <a:pt x="9375" y="5536"/>
                  <a:pt x="9375" y="5157"/>
                  <a:pt x="9376" y="4882"/>
                </a:cubicBezTo>
                <a:cubicBezTo>
                  <a:pt x="9387" y="1538"/>
                  <a:pt x="7191" y="1111"/>
                  <a:pt x="4851" y="3667"/>
                </a:cubicBezTo>
                <a:cubicBezTo>
                  <a:pt x="679" y="8223"/>
                  <a:pt x="0" y="13172"/>
                  <a:pt x="0" y="19754"/>
                </a:cubicBezTo>
                <a:cubicBezTo>
                  <a:pt x="0" y="20743"/>
                  <a:pt x="613" y="21598"/>
                  <a:pt x="1570" y="21515"/>
                </a:cubicBezTo>
                <a:cubicBezTo>
                  <a:pt x="4705" y="21242"/>
                  <a:pt x="9376" y="19727"/>
                  <a:pt x="9376" y="16181"/>
                </a:cubicBezTo>
                <a:cubicBezTo>
                  <a:pt x="9376" y="14941"/>
                  <a:pt x="9373" y="11130"/>
                  <a:pt x="9373" y="8174"/>
                </a:cubicBezTo>
                <a:cubicBezTo>
                  <a:pt x="9918" y="7939"/>
                  <a:pt x="10398" y="7575"/>
                  <a:pt x="10776" y="7118"/>
                </a:cubicBezTo>
                <a:cubicBezTo>
                  <a:pt x="11164" y="7589"/>
                  <a:pt x="11660" y="7960"/>
                  <a:pt x="12226" y="8193"/>
                </a:cubicBezTo>
                <a:cubicBezTo>
                  <a:pt x="12226" y="11147"/>
                  <a:pt x="12224" y="14944"/>
                  <a:pt x="12224" y="16181"/>
                </a:cubicBezTo>
                <a:cubicBezTo>
                  <a:pt x="12224" y="19727"/>
                  <a:pt x="16894" y="21242"/>
                  <a:pt x="20029" y="21515"/>
                </a:cubicBezTo>
                <a:cubicBezTo>
                  <a:pt x="20985" y="21598"/>
                  <a:pt x="21600" y="20743"/>
                  <a:pt x="21600" y="19754"/>
                </a:cubicBezTo>
                <a:cubicBezTo>
                  <a:pt x="21600" y="13172"/>
                  <a:pt x="20921" y="8223"/>
                  <a:pt x="16749" y="3667"/>
                </a:cubicBezTo>
                <a:cubicBezTo>
                  <a:pt x="14409" y="1111"/>
                  <a:pt x="12213" y="1538"/>
                  <a:pt x="12224" y="4882"/>
                </a:cubicBezTo>
                <a:cubicBezTo>
                  <a:pt x="12225" y="5167"/>
                  <a:pt x="12225" y="5566"/>
                  <a:pt x="12226" y="6044"/>
                </a:cubicBezTo>
                <a:cubicBezTo>
                  <a:pt x="11878" y="5682"/>
                  <a:pt x="11662" y="5185"/>
                  <a:pt x="11662" y="4637"/>
                </a:cubicBezTo>
                <a:lnTo>
                  <a:pt x="11662" y="500"/>
                </a:lnTo>
                <a:cubicBezTo>
                  <a:pt x="11662" y="163"/>
                  <a:pt x="11220" y="-2"/>
                  <a:pt x="10776" y="0"/>
                </a:cubicBezTo>
                <a:close/>
              </a:path>
            </a:pathLst>
          </a:custGeom>
          <a:gradFill>
            <a:gsLst>
              <a:gs pos="0">
                <a:srgbClr val="FFB116"/>
              </a:gs>
              <a:gs pos="39761">
                <a:srgbClr val="BD56B2"/>
              </a:gs>
              <a:gs pos="65358">
                <a:srgbClr val="6A6EE3"/>
              </a:gs>
              <a:gs pos="99313">
                <a:srgbClr val="008FEF"/>
              </a:gs>
            </a:gsLst>
            <a:path>
              <a:fillToRect l="-52328" t="56014" r="152328" b="43985"/>
            </a:path>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90" name="Text"/>
          <p:cNvSpPr txBox="1"/>
          <p:nvPr/>
        </p:nvSpPr>
        <p:spPr>
          <a:xfrm>
            <a:off x="19585426" y="5442279"/>
            <a:ext cx="1905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lnSpc>
                <a:spcPts val="2800"/>
              </a:lnSpc>
              <a:defRPr sz="1200">
                <a:solidFill>
                  <a:srgbClr val="000000"/>
                </a:solidFill>
                <a:latin typeface="Times Roman"/>
                <a:ea typeface="Times Roman"/>
                <a:cs typeface="Times Roman"/>
                <a:sym typeface="Times Roman"/>
              </a:defRPr>
            </a:lvl1pPr>
          </a:lstStyle>
          <a:p>
            <a:r>
              <a:t>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4799" y="1239964"/>
            <a:ext cx="3358923" cy="97968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18" t="52688" r="17254" b="28979"/>
          <a:stretch/>
        </p:blipFill>
        <p:spPr>
          <a:xfrm>
            <a:off x="1027652" y="3501480"/>
            <a:ext cx="15656574" cy="2524104"/>
          </a:xfrm>
          <a:prstGeom prst="rect">
            <a:avLst/>
          </a:prstGeom>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Monitoring Non-invasive Blood Pressure"/>
          <p:cNvSpPr txBox="1"/>
          <p:nvPr/>
        </p:nvSpPr>
        <p:spPr>
          <a:xfrm>
            <a:off x="3063346" y="1197086"/>
            <a:ext cx="15134128" cy="1092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6500">
                <a:gradFill flip="none" rotWithShape="1">
                  <a:gsLst>
                    <a:gs pos="0">
                      <a:srgbClr val="FFA506"/>
                    </a:gs>
                    <a:gs pos="36845">
                      <a:srgbClr val="D178AE"/>
                    </a:gs>
                    <a:gs pos="63922">
                      <a:srgbClr val="FF91EE"/>
                    </a:gs>
                    <a:gs pos="98217">
                      <a:srgbClr val="0099FF"/>
                    </a:gs>
                  </a:gsLst>
                  <a:lin ang="2698612" scaled="0"/>
                </a:gradFill>
                <a:latin typeface="SF Pro Rounded Bold"/>
                <a:ea typeface="SF Pro Rounded Bold"/>
                <a:cs typeface="SF Pro Rounded Bold"/>
                <a:sym typeface="SF Pro Rounded Bold"/>
              </a:defRPr>
            </a:lvl1pPr>
          </a:lstStyle>
          <a:p>
            <a:r>
              <a:t>Monitoring Non-invasive Blood Pressure</a:t>
            </a:r>
          </a:p>
        </p:txBody>
      </p:sp>
      <p:sp>
        <p:nvSpPr>
          <p:cNvPr id="357" name="Heart"/>
          <p:cNvSpPr/>
          <p:nvPr/>
        </p:nvSpPr>
        <p:spPr>
          <a:xfrm>
            <a:off x="1433687" y="1011467"/>
            <a:ext cx="987643" cy="1463438"/>
          </a:xfrm>
          <a:custGeom>
            <a:avLst/>
            <a:gdLst/>
            <a:ahLst/>
            <a:cxnLst>
              <a:cxn ang="0">
                <a:pos x="wd2" y="hd2"/>
              </a:cxn>
              <a:cxn ang="5400000">
                <a:pos x="wd2" y="hd2"/>
              </a:cxn>
              <a:cxn ang="10800000">
                <a:pos x="wd2" y="hd2"/>
              </a:cxn>
              <a:cxn ang="16200000">
                <a:pos x="wd2" y="hd2"/>
              </a:cxn>
            </a:cxnLst>
            <a:rect l="0" t="0" r="r" b="b"/>
            <a:pathLst>
              <a:path w="21599" h="21095" extrusionOk="0">
                <a:moveTo>
                  <a:pt x="11722" y="0"/>
                </a:moveTo>
                <a:cubicBezTo>
                  <a:pt x="11533" y="1"/>
                  <a:pt x="11335" y="18"/>
                  <a:pt x="11113" y="49"/>
                </a:cubicBezTo>
                <a:cubicBezTo>
                  <a:pt x="11034" y="61"/>
                  <a:pt x="10968" y="97"/>
                  <a:pt x="10940" y="147"/>
                </a:cubicBezTo>
                <a:cubicBezTo>
                  <a:pt x="10700" y="567"/>
                  <a:pt x="10586" y="981"/>
                  <a:pt x="10539" y="1363"/>
                </a:cubicBezTo>
                <a:cubicBezTo>
                  <a:pt x="10534" y="1400"/>
                  <a:pt x="10496" y="1432"/>
                  <a:pt x="10443" y="1444"/>
                </a:cubicBezTo>
                <a:cubicBezTo>
                  <a:pt x="10384" y="1459"/>
                  <a:pt x="10326" y="1475"/>
                  <a:pt x="10268" y="1491"/>
                </a:cubicBezTo>
                <a:cubicBezTo>
                  <a:pt x="10195" y="1510"/>
                  <a:pt x="10113" y="1491"/>
                  <a:pt x="10080" y="1444"/>
                </a:cubicBezTo>
                <a:cubicBezTo>
                  <a:pt x="9861" y="1142"/>
                  <a:pt x="9597" y="826"/>
                  <a:pt x="9360" y="557"/>
                </a:cubicBezTo>
                <a:cubicBezTo>
                  <a:pt x="9308" y="497"/>
                  <a:pt x="9190" y="479"/>
                  <a:pt x="9102" y="516"/>
                </a:cubicBezTo>
                <a:cubicBezTo>
                  <a:pt x="8755" y="660"/>
                  <a:pt x="8450" y="818"/>
                  <a:pt x="8197" y="967"/>
                </a:cubicBezTo>
                <a:cubicBezTo>
                  <a:pt x="8123" y="1010"/>
                  <a:pt x="8097" y="1078"/>
                  <a:pt x="8131" y="1139"/>
                </a:cubicBezTo>
                <a:cubicBezTo>
                  <a:pt x="8318" y="1465"/>
                  <a:pt x="8471" y="1824"/>
                  <a:pt x="8580" y="2112"/>
                </a:cubicBezTo>
                <a:cubicBezTo>
                  <a:pt x="8613" y="2199"/>
                  <a:pt x="8582" y="2290"/>
                  <a:pt x="8495" y="2358"/>
                </a:cubicBezTo>
                <a:cubicBezTo>
                  <a:pt x="8154" y="2628"/>
                  <a:pt x="7865" y="2946"/>
                  <a:pt x="7645" y="3310"/>
                </a:cubicBezTo>
                <a:cubicBezTo>
                  <a:pt x="5923" y="6167"/>
                  <a:pt x="7084" y="7798"/>
                  <a:pt x="7545" y="8283"/>
                </a:cubicBezTo>
                <a:cubicBezTo>
                  <a:pt x="7620" y="8362"/>
                  <a:pt x="7793" y="8366"/>
                  <a:pt x="7878" y="8292"/>
                </a:cubicBezTo>
                <a:cubicBezTo>
                  <a:pt x="8362" y="7865"/>
                  <a:pt x="9816" y="6564"/>
                  <a:pt x="11213" y="5125"/>
                </a:cubicBezTo>
                <a:cubicBezTo>
                  <a:pt x="12493" y="3806"/>
                  <a:pt x="14455" y="2936"/>
                  <a:pt x="15077" y="2681"/>
                </a:cubicBezTo>
                <a:cubicBezTo>
                  <a:pt x="15186" y="2636"/>
                  <a:pt x="15216" y="2540"/>
                  <a:pt x="15145" y="2469"/>
                </a:cubicBezTo>
                <a:cubicBezTo>
                  <a:pt x="14897" y="2223"/>
                  <a:pt x="14613" y="2016"/>
                  <a:pt x="14300" y="1848"/>
                </a:cubicBezTo>
                <a:cubicBezTo>
                  <a:pt x="14236" y="1813"/>
                  <a:pt x="14215" y="1755"/>
                  <a:pt x="14247" y="1705"/>
                </a:cubicBezTo>
                <a:cubicBezTo>
                  <a:pt x="14413" y="1449"/>
                  <a:pt x="14590" y="1188"/>
                  <a:pt x="14746" y="965"/>
                </a:cubicBezTo>
                <a:cubicBezTo>
                  <a:pt x="14786" y="907"/>
                  <a:pt x="14763" y="839"/>
                  <a:pt x="14688" y="798"/>
                </a:cubicBezTo>
                <a:cubicBezTo>
                  <a:pt x="14465" y="678"/>
                  <a:pt x="14197" y="558"/>
                  <a:pt x="13881" y="448"/>
                </a:cubicBezTo>
                <a:cubicBezTo>
                  <a:pt x="13788" y="416"/>
                  <a:pt x="13675" y="426"/>
                  <a:pt x="13600" y="474"/>
                </a:cubicBezTo>
                <a:cubicBezTo>
                  <a:pt x="13155" y="761"/>
                  <a:pt x="12868" y="1035"/>
                  <a:pt x="12682" y="1266"/>
                </a:cubicBezTo>
                <a:cubicBezTo>
                  <a:pt x="12652" y="1303"/>
                  <a:pt x="12588" y="1321"/>
                  <a:pt x="12524" y="1314"/>
                </a:cubicBezTo>
                <a:cubicBezTo>
                  <a:pt x="12433" y="1303"/>
                  <a:pt x="12341" y="1297"/>
                  <a:pt x="12249" y="1291"/>
                </a:cubicBezTo>
                <a:cubicBezTo>
                  <a:pt x="12167" y="1285"/>
                  <a:pt x="12109" y="1235"/>
                  <a:pt x="12121" y="1182"/>
                </a:cubicBezTo>
                <a:cubicBezTo>
                  <a:pt x="12204" y="803"/>
                  <a:pt x="12308" y="435"/>
                  <a:pt x="12397" y="172"/>
                </a:cubicBezTo>
                <a:cubicBezTo>
                  <a:pt x="12416" y="115"/>
                  <a:pt x="12361" y="59"/>
                  <a:pt x="12276" y="45"/>
                </a:cubicBezTo>
                <a:cubicBezTo>
                  <a:pt x="12090" y="14"/>
                  <a:pt x="11911" y="-1"/>
                  <a:pt x="11722" y="0"/>
                </a:cubicBezTo>
                <a:close/>
                <a:moveTo>
                  <a:pt x="5960" y="1687"/>
                </a:moveTo>
                <a:cubicBezTo>
                  <a:pt x="5924" y="1687"/>
                  <a:pt x="5887" y="1691"/>
                  <a:pt x="5852" y="1701"/>
                </a:cubicBezTo>
                <a:lnTo>
                  <a:pt x="4125" y="2175"/>
                </a:lnTo>
                <a:cubicBezTo>
                  <a:pt x="3985" y="2213"/>
                  <a:pt x="3918" y="2321"/>
                  <a:pt x="3977" y="2413"/>
                </a:cubicBezTo>
                <a:cubicBezTo>
                  <a:pt x="4284" y="2896"/>
                  <a:pt x="5040" y="4329"/>
                  <a:pt x="3864" y="5259"/>
                </a:cubicBezTo>
                <a:cubicBezTo>
                  <a:pt x="2644" y="6223"/>
                  <a:pt x="1858" y="6915"/>
                  <a:pt x="1795" y="7789"/>
                </a:cubicBezTo>
                <a:cubicBezTo>
                  <a:pt x="1786" y="7916"/>
                  <a:pt x="2018" y="7986"/>
                  <a:pt x="2156" y="7898"/>
                </a:cubicBezTo>
                <a:cubicBezTo>
                  <a:pt x="3586" y="6985"/>
                  <a:pt x="5173" y="6418"/>
                  <a:pt x="5672" y="6252"/>
                </a:cubicBezTo>
                <a:cubicBezTo>
                  <a:pt x="5770" y="6219"/>
                  <a:pt x="5835" y="6156"/>
                  <a:pt x="5845" y="6084"/>
                </a:cubicBezTo>
                <a:cubicBezTo>
                  <a:pt x="5896" y="5710"/>
                  <a:pt x="6110" y="4503"/>
                  <a:pt x="6843" y="3414"/>
                </a:cubicBezTo>
                <a:cubicBezTo>
                  <a:pt x="6936" y="3275"/>
                  <a:pt x="6949" y="3117"/>
                  <a:pt x="6875" y="2973"/>
                </a:cubicBezTo>
                <a:cubicBezTo>
                  <a:pt x="6561" y="2361"/>
                  <a:pt x="6334" y="1990"/>
                  <a:pt x="6211" y="1798"/>
                </a:cubicBezTo>
                <a:cubicBezTo>
                  <a:pt x="6166" y="1729"/>
                  <a:pt x="6067" y="1688"/>
                  <a:pt x="5960" y="1687"/>
                </a:cubicBezTo>
                <a:close/>
                <a:moveTo>
                  <a:pt x="17710" y="2796"/>
                </a:moveTo>
                <a:cubicBezTo>
                  <a:pt x="14128" y="3251"/>
                  <a:pt x="12899" y="4571"/>
                  <a:pt x="10446" y="6897"/>
                </a:cubicBezTo>
                <a:cubicBezTo>
                  <a:pt x="8658" y="8591"/>
                  <a:pt x="6919" y="9692"/>
                  <a:pt x="4739" y="10468"/>
                </a:cubicBezTo>
                <a:cubicBezTo>
                  <a:pt x="4525" y="10544"/>
                  <a:pt x="4337" y="10342"/>
                  <a:pt x="4538" y="10252"/>
                </a:cubicBezTo>
                <a:cubicBezTo>
                  <a:pt x="5703" y="9730"/>
                  <a:pt x="6496" y="9269"/>
                  <a:pt x="6838" y="9060"/>
                </a:cubicBezTo>
                <a:cubicBezTo>
                  <a:pt x="6943" y="8996"/>
                  <a:pt x="6959" y="8891"/>
                  <a:pt x="6875" y="8814"/>
                </a:cubicBezTo>
                <a:cubicBezTo>
                  <a:pt x="6581" y="8543"/>
                  <a:pt x="5949" y="7853"/>
                  <a:pt x="5842" y="6845"/>
                </a:cubicBezTo>
                <a:cubicBezTo>
                  <a:pt x="5834" y="6772"/>
                  <a:pt x="5713" y="6729"/>
                  <a:pt x="5617" y="6766"/>
                </a:cubicBezTo>
                <a:cubicBezTo>
                  <a:pt x="2431" y="7985"/>
                  <a:pt x="0" y="9475"/>
                  <a:pt x="0" y="12423"/>
                </a:cubicBezTo>
                <a:cubicBezTo>
                  <a:pt x="0" y="17020"/>
                  <a:pt x="7570" y="17905"/>
                  <a:pt x="11316" y="20019"/>
                </a:cubicBezTo>
                <a:cubicBezTo>
                  <a:pt x="14094" y="21588"/>
                  <a:pt x="17510" y="21599"/>
                  <a:pt x="18384" y="18991"/>
                </a:cubicBezTo>
                <a:cubicBezTo>
                  <a:pt x="19484" y="15711"/>
                  <a:pt x="21598" y="14918"/>
                  <a:pt x="21599" y="12159"/>
                </a:cubicBezTo>
                <a:cubicBezTo>
                  <a:pt x="21600" y="8407"/>
                  <a:pt x="16913" y="7232"/>
                  <a:pt x="15378" y="6948"/>
                </a:cubicBezTo>
                <a:cubicBezTo>
                  <a:pt x="15111" y="6898"/>
                  <a:pt x="14833" y="6992"/>
                  <a:pt x="14736" y="7163"/>
                </a:cubicBezTo>
                <a:cubicBezTo>
                  <a:pt x="14229" y="8058"/>
                  <a:pt x="13569" y="8963"/>
                  <a:pt x="12931" y="9739"/>
                </a:cubicBezTo>
                <a:cubicBezTo>
                  <a:pt x="12906" y="9770"/>
                  <a:pt x="12897" y="9804"/>
                  <a:pt x="12903" y="9838"/>
                </a:cubicBezTo>
                <a:cubicBezTo>
                  <a:pt x="13041" y="10635"/>
                  <a:pt x="13856" y="12480"/>
                  <a:pt x="18442" y="12514"/>
                </a:cubicBezTo>
                <a:cubicBezTo>
                  <a:pt x="18615" y="12516"/>
                  <a:pt x="18627" y="12684"/>
                  <a:pt x="18454" y="12698"/>
                </a:cubicBezTo>
                <a:cubicBezTo>
                  <a:pt x="15394" y="12942"/>
                  <a:pt x="13494" y="12360"/>
                  <a:pt x="12226" y="10797"/>
                </a:cubicBezTo>
                <a:cubicBezTo>
                  <a:pt x="12180" y="10741"/>
                  <a:pt x="12059" y="10739"/>
                  <a:pt x="12008" y="10794"/>
                </a:cubicBezTo>
                <a:cubicBezTo>
                  <a:pt x="11820" y="10994"/>
                  <a:pt x="11644" y="11173"/>
                  <a:pt x="11486" y="11324"/>
                </a:cubicBezTo>
                <a:cubicBezTo>
                  <a:pt x="11331" y="11473"/>
                  <a:pt x="11233" y="11645"/>
                  <a:pt x="11206" y="11825"/>
                </a:cubicBezTo>
                <a:cubicBezTo>
                  <a:pt x="11076" y="12662"/>
                  <a:pt x="11110" y="13401"/>
                  <a:pt x="11261" y="14060"/>
                </a:cubicBezTo>
                <a:cubicBezTo>
                  <a:pt x="11282" y="14151"/>
                  <a:pt x="11375" y="14228"/>
                  <a:pt x="11506" y="14259"/>
                </a:cubicBezTo>
                <a:cubicBezTo>
                  <a:pt x="12699" y="14545"/>
                  <a:pt x="13970" y="14947"/>
                  <a:pt x="15157" y="15732"/>
                </a:cubicBezTo>
                <a:cubicBezTo>
                  <a:pt x="15273" y="15809"/>
                  <a:pt x="15120" y="15929"/>
                  <a:pt x="14987" y="15866"/>
                </a:cubicBezTo>
                <a:cubicBezTo>
                  <a:pt x="13324" y="15077"/>
                  <a:pt x="12167" y="14894"/>
                  <a:pt x="11629" y="14854"/>
                </a:cubicBezTo>
                <a:cubicBezTo>
                  <a:pt x="11570" y="14850"/>
                  <a:pt x="11526" y="14886"/>
                  <a:pt x="11542" y="14924"/>
                </a:cubicBezTo>
                <a:cubicBezTo>
                  <a:pt x="12090" y="16223"/>
                  <a:pt x="13092" y="17158"/>
                  <a:pt x="14016" y="17895"/>
                </a:cubicBezTo>
                <a:cubicBezTo>
                  <a:pt x="14154" y="18006"/>
                  <a:pt x="13922" y="18148"/>
                  <a:pt x="13766" y="18049"/>
                </a:cubicBezTo>
                <a:cubicBezTo>
                  <a:pt x="12788" y="17436"/>
                  <a:pt x="12083" y="16766"/>
                  <a:pt x="11577" y="16104"/>
                </a:cubicBezTo>
                <a:cubicBezTo>
                  <a:pt x="11543" y="16060"/>
                  <a:pt x="11450" y="16057"/>
                  <a:pt x="11411" y="16099"/>
                </a:cubicBezTo>
                <a:cubicBezTo>
                  <a:pt x="11214" y="16309"/>
                  <a:pt x="10950" y="16720"/>
                  <a:pt x="10875" y="17462"/>
                </a:cubicBezTo>
                <a:cubicBezTo>
                  <a:pt x="10861" y="17592"/>
                  <a:pt x="10571" y="17595"/>
                  <a:pt x="10554" y="17466"/>
                </a:cubicBezTo>
                <a:cubicBezTo>
                  <a:pt x="10475" y="16870"/>
                  <a:pt x="10586" y="16307"/>
                  <a:pt x="11103" y="15573"/>
                </a:cubicBezTo>
                <a:cubicBezTo>
                  <a:pt x="11139" y="15522"/>
                  <a:pt x="11141" y="15463"/>
                  <a:pt x="11110" y="15410"/>
                </a:cubicBezTo>
                <a:cubicBezTo>
                  <a:pt x="10285" y="13990"/>
                  <a:pt x="10284" y="12723"/>
                  <a:pt x="10310" y="12309"/>
                </a:cubicBezTo>
                <a:cubicBezTo>
                  <a:pt x="10313" y="12261"/>
                  <a:pt x="10225" y="12236"/>
                  <a:pt x="10175" y="12271"/>
                </a:cubicBezTo>
                <a:cubicBezTo>
                  <a:pt x="9950" y="12429"/>
                  <a:pt x="9490" y="12748"/>
                  <a:pt x="8939" y="13116"/>
                </a:cubicBezTo>
                <a:cubicBezTo>
                  <a:pt x="8869" y="13162"/>
                  <a:pt x="8838" y="13228"/>
                  <a:pt x="8856" y="13293"/>
                </a:cubicBezTo>
                <a:cubicBezTo>
                  <a:pt x="9208" y="14564"/>
                  <a:pt x="8909" y="15327"/>
                  <a:pt x="8495" y="15826"/>
                </a:cubicBezTo>
                <a:cubicBezTo>
                  <a:pt x="8405" y="15935"/>
                  <a:pt x="8151" y="15863"/>
                  <a:pt x="8207" y="15745"/>
                </a:cubicBezTo>
                <a:cubicBezTo>
                  <a:pt x="8602" y="14908"/>
                  <a:pt x="8457" y="14354"/>
                  <a:pt x="8184" y="13683"/>
                </a:cubicBezTo>
                <a:cubicBezTo>
                  <a:pt x="8172" y="13652"/>
                  <a:pt x="8115" y="13638"/>
                  <a:pt x="8076" y="13658"/>
                </a:cubicBezTo>
                <a:cubicBezTo>
                  <a:pt x="6944" y="14228"/>
                  <a:pt x="6378" y="14971"/>
                  <a:pt x="6095" y="15552"/>
                </a:cubicBezTo>
                <a:cubicBezTo>
                  <a:pt x="6046" y="15654"/>
                  <a:pt x="5815" y="15621"/>
                  <a:pt x="5832" y="15514"/>
                </a:cubicBezTo>
                <a:cubicBezTo>
                  <a:pt x="5922" y="14948"/>
                  <a:pt x="6427" y="14160"/>
                  <a:pt x="7953" y="13152"/>
                </a:cubicBezTo>
                <a:cubicBezTo>
                  <a:pt x="11621" y="10730"/>
                  <a:pt x="12557" y="9223"/>
                  <a:pt x="14011" y="6902"/>
                </a:cubicBezTo>
                <a:cubicBezTo>
                  <a:pt x="15326" y="4803"/>
                  <a:pt x="18598" y="4049"/>
                  <a:pt x="19214" y="3923"/>
                </a:cubicBezTo>
                <a:cubicBezTo>
                  <a:pt x="19263" y="3914"/>
                  <a:pt x="19281" y="3875"/>
                  <a:pt x="19249" y="3849"/>
                </a:cubicBezTo>
                <a:cubicBezTo>
                  <a:pt x="19041" y="3675"/>
                  <a:pt x="18378" y="3131"/>
                  <a:pt x="17868" y="2824"/>
                </a:cubicBezTo>
                <a:cubicBezTo>
                  <a:pt x="17826" y="2799"/>
                  <a:pt x="17765" y="2789"/>
                  <a:pt x="17710" y="2796"/>
                </a:cubicBezTo>
                <a:close/>
              </a:path>
            </a:pathLst>
          </a:custGeom>
          <a:gradFill>
            <a:gsLst>
              <a:gs pos="0">
                <a:srgbClr val="FFB116"/>
              </a:gs>
              <a:gs pos="39761">
                <a:srgbClr val="BD56B2"/>
              </a:gs>
              <a:gs pos="65358">
                <a:srgbClr val="6A6EE3"/>
              </a:gs>
              <a:gs pos="99313">
                <a:srgbClr val="008FEF"/>
              </a:gs>
            </a:gsLst>
            <a:path>
              <a:fillToRect l="-52328" t="56014" r="152328" b="43985"/>
            </a:path>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58" name="mengukur tekanan darah menggunakan metode oscillometric non-invasif"/>
          <p:cNvSpPr txBox="1"/>
          <p:nvPr/>
        </p:nvSpPr>
        <p:spPr>
          <a:xfrm>
            <a:off x="1433686" y="6328035"/>
            <a:ext cx="14021850" cy="4049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500">
                <a:latin typeface="SF Pro Rounded Regular"/>
                <a:ea typeface="SF Pro Rounded Regular"/>
                <a:cs typeface="SF Pro Rounded Regular"/>
                <a:sym typeface="SF Pro Rounded Regular"/>
              </a:defRPr>
            </a:lvl1pPr>
          </a:lstStyle>
          <a:p>
            <a:pPr marL="685800" indent="-685800">
              <a:lnSpc>
                <a:spcPct val="114000"/>
              </a:lnSpc>
              <a:buFont typeface="Arial" panose="020B0604020202020204" pitchFamily="34" charset="0"/>
              <a:buChar char="•"/>
            </a:pPr>
            <a:r>
              <a:rPr lang="en-US" dirty="0" err="1"/>
              <a:t>M</a:t>
            </a:r>
            <a:r>
              <a:rPr dirty="0" err="1" smtClean="0"/>
              <a:t>engukur</a:t>
            </a:r>
            <a:r>
              <a:rPr dirty="0" smtClean="0"/>
              <a:t> </a:t>
            </a:r>
            <a:r>
              <a:rPr dirty="0" err="1"/>
              <a:t>tekanan</a:t>
            </a:r>
            <a:r>
              <a:rPr dirty="0"/>
              <a:t> </a:t>
            </a:r>
            <a:r>
              <a:rPr dirty="0" err="1"/>
              <a:t>darah</a:t>
            </a:r>
            <a:r>
              <a:rPr dirty="0"/>
              <a:t> </a:t>
            </a:r>
            <a:r>
              <a:rPr dirty="0" err="1"/>
              <a:t>menggunakan</a:t>
            </a:r>
            <a:r>
              <a:rPr dirty="0"/>
              <a:t> </a:t>
            </a:r>
            <a:r>
              <a:rPr dirty="0" err="1"/>
              <a:t>metode</a:t>
            </a:r>
            <a:r>
              <a:rPr dirty="0"/>
              <a:t> </a:t>
            </a:r>
            <a:r>
              <a:rPr i="1" dirty="0" err="1"/>
              <a:t>oscillometric</a:t>
            </a:r>
            <a:r>
              <a:rPr dirty="0"/>
              <a:t> </a:t>
            </a:r>
            <a:r>
              <a:rPr dirty="0" smtClean="0"/>
              <a:t>non-</a:t>
            </a:r>
            <a:r>
              <a:rPr dirty="0" err="1" smtClean="0"/>
              <a:t>invasif</a:t>
            </a:r>
            <a:endParaRPr lang="en-US" dirty="0" smtClean="0"/>
          </a:p>
          <a:p>
            <a:pPr marL="685800" indent="-685800">
              <a:lnSpc>
                <a:spcPct val="114000"/>
              </a:lnSpc>
              <a:buFont typeface="Arial" panose="020B0604020202020204" pitchFamily="34" charset="0"/>
              <a:buChar char="•"/>
            </a:pPr>
            <a:r>
              <a:rPr lang="en-US" dirty="0" err="1"/>
              <a:t>D</a:t>
            </a:r>
            <a:r>
              <a:rPr lang="en-US" dirty="0" err="1" smtClean="0"/>
              <a:t>apat</a:t>
            </a:r>
            <a:r>
              <a:rPr lang="en-US" dirty="0" smtClean="0"/>
              <a:t> </a:t>
            </a:r>
            <a:r>
              <a:rPr lang="en-US" dirty="0" err="1"/>
              <a:t>digunakan</a:t>
            </a:r>
            <a:r>
              <a:rPr lang="en-US" dirty="0"/>
              <a:t> </a:t>
            </a:r>
            <a:r>
              <a:rPr lang="en-US" dirty="0" err="1"/>
              <a:t>pada</a:t>
            </a:r>
            <a:r>
              <a:rPr lang="en-US" dirty="0"/>
              <a:t> </a:t>
            </a:r>
            <a:r>
              <a:rPr lang="en-US" dirty="0" err="1"/>
              <a:t>pasien</a:t>
            </a:r>
            <a:r>
              <a:rPr lang="en-US" dirty="0"/>
              <a:t> </a:t>
            </a:r>
            <a:r>
              <a:rPr lang="en-US" dirty="0" err="1"/>
              <a:t>dewasa</a:t>
            </a:r>
            <a:r>
              <a:rPr lang="en-US" dirty="0"/>
              <a:t>, </a:t>
            </a:r>
            <a:r>
              <a:rPr lang="en-US" dirty="0" err="1"/>
              <a:t>anak-anak</a:t>
            </a:r>
            <a:r>
              <a:rPr lang="en-US" dirty="0"/>
              <a:t>, </a:t>
            </a:r>
            <a:r>
              <a:rPr lang="en-US" dirty="0" smtClean="0"/>
              <a:t>neonatal</a:t>
            </a:r>
          </a:p>
          <a:p>
            <a:pPr marL="685800" indent="-685800">
              <a:lnSpc>
                <a:spcPct val="114000"/>
              </a:lnSpc>
              <a:buFont typeface="Arial" panose="020B0604020202020204" pitchFamily="34" charset="0"/>
              <a:buChar char="•"/>
            </a:pPr>
            <a:r>
              <a:rPr lang="en-US" dirty="0" err="1"/>
              <a:t>M</a:t>
            </a:r>
            <a:r>
              <a:rPr lang="en-US" dirty="0" err="1" smtClean="0"/>
              <a:t>etode</a:t>
            </a:r>
            <a:r>
              <a:rPr lang="en-US" dirty="0" smtClean="0"/>
              <a:t> </a:t>
            </a:r>
            <a:r>
              <a:rPr lang="en-US" dirty="0" err="1"/>
              <a:t>pengukuran</a:t>
            </a:r>
            <a:r>
              <a:rPr lang="en-US" dirty="0"/>
              <a:t>: manual, </a:t>
            </a:r>
            <a:r>
              <a:rPr lang="en-US" dirty="0" err="1"/>
              <a:t>otomatis</a:t>
            </a:r>
            <a:r>
              <a:rPr lang="en-US" dirty="0"/>
              <a:t>, </a:t>
            </a:r>
            <a:r>
              <a:rPr lang="en-US" dirty="0" err="1" smtClean="0"/>
              <a:t>sekuens</a:t>
            </a:r>
            <a:endParaRPr lang="en-US" dirty="0"/>
          </a:p>
        </p:txBody>
      </p:sp>
      <p:pic>
        <p:nvPicPr>
          <p:cNvPr id="359" name="page103image38172688.jpg" descr="page103image38172688.jpg"/>
          <p:cNvPicPr>
            <a:picLocks noChangeAspect="1"/>
          </p:cNvPicPr>
          <p:nvPr/>
        </p:nvPicPr>
        <p:blipFill>
          <a:blip r:embed="rId3">
            <a:extLst/>
          </a:blip>
          <a:stretch>
            <a:fillRect/>
          </a:stretch>
        </p:blipFill>
        <p:spPr>
          <a:xfrm>
            <a:off x="15694099" y="5157632"/>
            <a:ext cx="7258185" cy="5317877"/>
          </a:xfrm>
          <a:prstGeom prst="rect">
            <a:avLst/>
          </a:prstGeom>
          <a:ln w="12700">
            <a:miter lim="400000"/>
          </a:ln>
        </p:spPr>
      </p:pic>
      <p:sp>
        <p:nvSpPr>
          <p:cNvPr id="360" name="Text"/>
          <p:cNvSpPr txBox="1"/>
          <p:nvPr/>
        </p:nvSpPr>
        <p:spPr>
          <a:xfrm>
            <a:off x="15746524" y="4962239"/>
            <a:ext cx="1905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lnSpc>
                <a:spcPts val="2800"/>
              </a:lnSpc>
              <a:defRPr sz="1200">
                <a:solidFill>
                  <a:srgbClr val="000000"/>
                </a:solidFill>
                <a:latin typeface="Times Roman"/>
                <a:ea typeface="Times Roman"/>
                <a:cs typeface="Times Roman"/>
                <a:sym typeface="Times Roman"/>
              </a:defRPr>
            </a:lvl1pPr>
          </a:lstStyle>
          <a:p>
            <a:r>
              <a:t> </a:t>
            </a:r>
          </a:p>
        </p:txBody>
      </p:sp>
      <p:sp>
        <p:nvSpPr>
          <p:cNvPr id="361" name="dapat digunakan pada pasien dewasa, anak-anak, neonatal, pasien yang mengandung."/>
          <p:cNvSpPr txBox="1"/>
          <p:nvPr/>
        </p:nvSpPr>
        <p:spPr>
          <a:xfrm>
            <a:off x="1433688" y="7445762"/>
            <a:ext cx="12780181"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500">
                <a:latin typeface="SF Pro Rounded Regular"/>
                <a:ea typeface="SF Pro Rounded Regular"/>
                <a:cs typeface="SF Pro Rounded Regular"/>
                <a:sym typeface="SF Pro Rounded Regular"/>
              </a:defRPr>
            </a:lvl1pPr>
          </a:lstStyle>
          <a:p>
            <a:endParaRPr dirty="0"/>
          </a:p>
        </p:txBody>
      </p:sp>
      <p:sp>
        <p:nvSpPr>
          <p:cNvPr id="363" name="rentang deteksi 0-300 mmHg…"/>
          <p:cNvSpPr txBox="1"/>
          <p:nvPr/>
        </p:nvSpPr>
        <p:spPr>
          <a:xfrm>
            <a:off x="1433687" y="10884710"/>
            <a:ext cx="12780182" cy="147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500">
                <a:latin typeface="SF Pro Rounded Regular"/>
                <a:ea typeface="SF Pro Rounded Regular"/>
                <a:cs typeface="SF Pro Rounded Regular"/>
                <a:sym typeface="SF Pro Rounded Regular"/>
              </a:defRPr>
            </a:pPr>
            <a:r>
              <a:rPr b="1" dirty="0" err="1">
                <a:latin typeface="SF Pro Rounded Bold"/>
                <a:ea typeface="SF Pro Rounded Bold"/>
                <a:cs typeface="SF Pro Rounded Bold"/>
                <a:sym typeface="SF Pro Rounded Bold"/>
              </a:rPr>
              <a:t>rentang</a:t>
            </a:r>
            <a:r>
              <a:rPr b="1" dirty="0">
                <a:latin typeface="SF Pro Rounded Bold"/>
                <a:ea typeface="SF Pro Rounded Bold"/>
                <a:cs typeface="SF Pro Rounded Bold"/>
                <a:sym typeface="SF Pro Rounded Bold"/>
              </a:rPr>
              <a:t> </a:t>
            </a:r>
            <a:r>
              <a:rPr b="1" dirty="0" err="1">
                <a:latin typeface="SF Pro Rounded Bold"/>
                <a:ea typeface="SF Pro Rounded Bold"/>
                <a:cs typeface="SF Pro Rounded Bold"/>
                <a:sym typeface="SF Pro Rounded Bold"/>
              </a:rPr>
              <a:t>deteksi</a:t>
            </a:r>
            <a:r>
              <a:rPr b="1" dirty="0"/>
              <a:t> </a:t>
            </a:r>
            <a:r>
              <a:rPr dirty="0"/>
              <a:t>0-300 mmHg</a:t>
            </a:r>
          </a:p>
          <a:p>
            <a:pPr algn="l">
              <a:defRPr sz="4500">
                <a:latin typeface="SF Pro Rounded Regular"/>
                <a:ea typeface="SF Pro Rounded Regular"/>
                <a:cs typeface="SF Pro Rounded Regular"/>
                <a:sym typeface="SF Pro Rounded Regular"/>
              </a:defRPr>
            </a:pPr>
            <a:r>
              <a:rPr b="1" dirty="0" err="1">
                <a:latin typeface="SF Pro Rounded Bold"/>
                <a:ea typeface="SF Pro Rounded Bold"/>
                <a:cs typeface="SF Pro Rounded Bold"/>
                <a:sym typeface="SF Pro Rounded Bold"/>
              </a:rPr>
              <a:t>akurasi</a:t>
            </a:r>
            <a:r>
              <a:rPr dirty="0"/>
              <a:t> ±5 mmHg </a:t>
            </a:r>
            <a:r>
              <a:rPr dirty="0" err="1">
                <a:latin typeface="SF Pro Rounded Bold"/>
                <a:ea typeface="SF Pro Rounded Bold"/>
                <a:cs typeface="SF Pro Rounded Bold"/>
                <a:sym typeface="SF Pro Rounded Bold"/>
              </a:rPr>
              <a:t>standar</a:t>
            </a:r>
            <a:r>
              <a:rPr dirty="0">
                <a:latin typeface="SF Pro Rounded Bold"/>
                <a:ea typeface="SF Pro Rounded Bold"/>
                <a:cs typeface="SF Pro Rounded Bold"/>
                <a:sym typeface="SF Pro Rounded Bold"/>
              </a:rPr>
              <a:t> </a:t>
            </a:r>
            <a:r>
              <a:rPr dirty="0" err="1">
                <a:latin typeface="SF Pro Rounded Bold"/>
                <a:ea typeface="SF Pro Rounded Bold"/>
                <a:cs typeface="SF Pro Rounded Bold"/>
                <a:sym typeface="SF Pro Rounded Bold"/>
              </a:rPr>
              <a:t>deviasi</a:t>
            </a:r>
            <a:r>
              <a:rPr dirty="0">
                <a:latin typeface="SF Pro Rounded Bold"/>
                <a:ea typeface="SF Pro Rounded Bold"/>
                <a:cs typeface="SF Pro Rounded Bold"/>
                <a:sym typeface="SF Pro Rounded Bold"/>
              </a:rPr>
              <a:t> </a:t>
            </a:r>
            <a:r>
              <a:rPr dirty="0"/>
              <a:t>8 mmHg max</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54799" y="1239964"/>
            <a:ext cx="3358923" cy="979686"/>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754" r="754" b="36226"/>
          <a:stretch/>
        </p:blipFill>
        <p:spPr>
          <a:xfrm>
            <a:off x="1433686" y="2796135"/>
            <a:ext cx="10115475" cy="3025052"/>
          </a:xfrm>
          <a:prstGeom prst="rect">
            <a:avLst/>
          </a:prstGeom>
        </p:spPr>
      </p:pic>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Monitoring Temperatur"/>
          <p:cNvSpPr txBox="1"/>
          <p:nvPr/>
        </p:nvSpPr>
        <p:spPr>
          <a:xfrm>
            <a:off x="2354398" y="1201457"/>
            <a:ext cx="8692568" cy="1092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6500">
                <a:gradFill flip="none" rotWithShape="1">
                  <a:gsLst>
                    <a:gs pos="0">
                      <a:srgbClr val="FFA506"/>
                    </a:gs>
                    <a:gs pos="36845">
                      <a:srgbClr val="D178AE"/>
                    </a:gs>
                    <a:gs pos="63922">
                      <a:srgbClr val="FF91EE"/>
                    </a:gs>
                    <a:gs pos="98217">
                      <a:srgbClr val="0099FF"/>
                    </a:gs>
                  </a:gsLst>
                  <a:lin ang="2698612" scaled="0"/>
                </a:gradFill>
                <a:latin typeface="SF Pro Rounded Bold"/>
                <a:ea typeface="SF Pro Rounded Bold"/>
                <a:cs typeface="SF Pro Rounded Bold"/>
                <a:sym typeface="SF Pro Rounded Bold"/>
              </a:defRPr>
            </a:lvl1pPr>
          </a:lstStyle>
          <a:p>
            <a:r>
              <a:rPr dirty="0"/>
              <a:t>Monitoring </a:t>
            </a:r>
            <a:r>
              <a:rPr dirty="0" err="1"/>
              <a:t>Temperatur</a:t>
            </a:r>
            <a:endParaRPr dirty="0"/>
          </a:p>
        </p:txBody>
      </p:sp>
      <p:sp>
        <p:nvSpPr>
          <p:cNvPr id="368" name="Thermometer"/>
          <p:cNvSpPr/>
          <p:nvPr/>
        </p:nvSpPr>
        <p:spPr>
          <a:xfrm>
            <a:off x="1560494" y="1294224"/>
            <a:ext cx="352613" cy="99943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7870" y="0"/>
                  <a:pt x="5496" y="838"/>
                  <a:pt x="5496" y="1871"/>
                </a:cubicBezTo>
                <a:lnTo>
                  <a:pt x="5496" y="3544"/>
                </a:lnTo>
                <a:lnTo>
                  <a:pt x="9466" y="3544"/>
                </a:lnTo>
                <a:cubicBezTo>
                  <a:pt x="9886" y="3544"/>
                  <a:pt x="10226" y="3664"/>
                  <a:pt x="10226" y="3812"/>
                </a:cubicBezTo>
                <a:cubicBezTo>
                  <a:pt x="10226" y="3960"/>
                  <a:pt x="9886" y="4080"/>
                  <a:pt x="9466" y="4080"/>
                </a:cubicBezTo>
                <a:lnTo>
                  <a:pt x="5496" y="4080"/>
                </a:lnTo>
                <a:lnTo>
                  <a:pt x="5496" y="5464"/>
                </a:lnTo>
                <a:lnTo>
                  <a:pt x="7380" y="5464"/>
                </a:lnTo>
                <a:cubicBezTo>
                  <a:pt x="7801" y="5464"/>
                  <a:pt x="8141" y="5584"/>
                  <a:pt x="8141" y="5732"/>
                </a:cubicBezTo>
                <a:cubicBezTo>
                  <a:pt x="8141" y="5881"/>
                  <a:pt x="7801" y="6001"/>
                  <a:pt x="7380" y="6001"/>
                </a:cubicBezTo>
                <a:lnTo>
                  <a:pt x="5496" y="6001"/>
                </a:lnTo>
                <a:lnTo>
                  <a:pt x="5496" y="7511"/>
                </a:lnTo>
                <a:lnTo>
                  <a:pt x="9322" y="7511"/>
                </a:lnTo>
                <a:cubicBezTo>
                  <a:pt x="9742" y="7511"/>
                  <a:pt x="10083" y="7631"/>
                  <a:pt x="10083" y="7779"/>
                </a:cubicBezTo>
                <a:cubicBezTo>
                  <a:pt x="10083" y="7928"/>
                  <a:pt x="9743" y="8049"/>
                  <a:pt x="9322" y="8049"/>
                </a:cubicBezTo>
                <a:lnTo>
                  <a:pt x="5496" y="8049"/>
                </a:lnTo>
                <a:lnTo>
                  <a:pt x="5496" y="9511"/>
                </a:lnTo>
                <a:lnTo>
                  <a:pt x="7380" y="9511"/>
                </a:lnTo>
                <a:cubicBezTo>
                  <a:pt x="7801" y="9511"/>
                  <a:pt x="8141" y="9631"/>
                  <a:pt x="8141" y="9779"/>
                </a:cubicBezTo>
                <a:cubicBezTo>
                  <a:pt x="8141" y="9927"/>
                  <a:pt x="7801" y="10047"/>
                  <a:pt x="7380" y="10047"/>
                </a:cubicBezTo>
                <a:lnTo>
                  <a:pt x="5496" y="10047"/>
                </a:lnTo>
                <a:lnTo>
                  <a:pt x="5496" y="11450"/>
                </a:lnTo>
                <a:lnTo>
                  <a:pt x="9322" y="11450"/>
                </a:lnTo>
                <a:cubicBezTo>
                  <a:pt x="9742" y="11450"/>
                  <a:pt x="10083" y="11571"/>
                  <a:pt x="10083" y="11720"/>
                </a:cubicBezTo>
                <a:cubicBezTo>
                  <a:pt x="10083" y="11868"/>
                  <a:pt x="9743" y="11988"/>
                  <a:pt x="9322" y="11988"/>
                </a:cubicBezTo>
                <a:lnTo>
                  <a:pt x="5496" y="11988"/>
                </a:lnTo>
                <a:lnTo>
                  <a:pt x="5496" y="14474"/>
                </a:lnTo>
                <a:cubicBezTo>
                  <a:pt x="2219" y="15128"/>
                  <a:pt x="0" y="16367"/>
                  <a:pt x="0" y="17790"/>
                </a:cubicBezTo>
                <a:cubicBezTo>
                  <a:pt x="0" y="19894"/>
                  <a:pt x="4836" y="21600"/>
                  <a:pt x="10800" y="21600"/>
                </a:cubicBezTo>
                <a:cubicBezTo>
                  <a:pt x="16764" y="21600"/>
                  <a:pt x="21600" y="19894"/>
                  <a:pt x="21600" y="17790"/>
                </a:cubicBezTo>
                <a:cubicBezTo>
                  <a:pt x="21600" y="16367"/>
                  <a:pt x="19381" y="15128"/>
                  <a:pt x="16104" y="14474"/>
                </a:cubicBezTo>
                <a:lnTo>
                  <a:pt x="16104" y="1871"/>
                </a:lnTo>
                <a:cubicBezTo>
                  <a:pt x="16104" y="838"/>
                  <a:pt x="13730" y="0"/>
                  <a:pt x="10800" y="0"/>
                </a:cubicBezTo>
                <a:close/>
              </a:path>
            </a:pathLst>
          </a:custGeom>
          <a:gradFill>
            <a:gsLst>
              <a:gs pos="0">
                <a:srgbClr val="FFB116"/>
              </a:gs>
              <a:gs pos="39761">
                <a:srgbClr val="BD56B2"/>
              </a:gs>
              <a:gs pos="65358">
                <a:srgbClr val="6A6EE3"/>
              </a:gs>
              <a:gs pos="99313">
                <a:srgbClr val="008FEF"/>
              </a:gs>
            </a:gsLst>
            <a:path>
              <a:fillToRect l="-52328" t="56014" r="152328" b="43985"/>
            </a:path>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69" name="pengukuran suhu tubuh dengan menggunakan thermistor"/>
          <p:cNvSpPr txBox="1"/>
          <p:nvPr/>
        </p:nvSpPr>
        <p:spPr>
          <a:xfrm>
            <a:off x="8332769" y="5252590"/>
            <a:ext cx="14112745" cy="2180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685800" indent="-685800" algn="l">
              <a:buFont typeface="Arial" panose="020B0604020202020204" pitchFamily="34" charset="0"/>
              <a:buChar char="•"/>
              <a:defRPr sz="4500">
                <a:latin typeface="SF Pro Rounded Regular"/>
                <a:ea typeface="SF Pro Rounded Regular"/>
                <a:cs typeface="SF Pro Rounded Regular"/>
                <a:sym typeface="SF Pro Rounded Regular"/>
              </a:defRPr>
            </a:pPr>
            <a:r>
              <a:rPr lang="en-US" dirty="0" err="1"/>
              <a:t>P</a:t>
            </a:r>
            <a:r>
              <a:rPr dirty="0" err="1" smtClean="0"/>
              <a:t>engukuran</a:t>
            </a:r>
            <a:r>
              <a:rPr dirty="0" smtClean="0"/>
              <a:t> </a:t>
            </a:r>
            <a:r>
              <a:rPr dirty="0" err="1"/>
              <a:t>suhu</a:t>
            </a:r>
            <a:r>
              <a:rPr dirty="0"/>
              <a:t> </a:t>
            </a:r>
            <a:r>
              <a:rPr dirty="0" err="1"/>
              <a:t>tubuh</a:t>
            </a:r>
            <a:r>
              <a:rPr dirty="0"/>
              <a:t> </a:t>
            </a:r>
            <a:r>
              <a:rPr dirty="0" err="1"/>
              <a:t>dengan</a:t>
            </a:r>
            <a:r>
              <a:rPr dirty="0"/>
              <a:t> </a:t>
            </a:r>
            <a:r>
              <a:rPr dirty="0" err="1"/>
              <a:t>menggunakan</a:t>
            </a:r>
            <a:r>
              <a:rPr dirty="0"/>
              <a:t> </a:t>
            </a:r>
            <a:r>
              <a:rPr dirty="0" smtClean="0">
                <a:latin typeface="SF Pro Rounded Bold"/>
                <a:ea typeface="SF Pro Rounded Bold"/>
                <a:cs typeface="SF Pro Rounded Bold"/>
                <a:sym typeface="SF Pro Rounded Bold"/>
              </a:rPr>
              <a:t>thermistor</a:t>
            </a:r>
            <a:endParaRPr lang="en-US" dirty="0" smtClean="0">
              <a:latin typeface="SF Pro Rounded Bold"/>
              <a:ea typeface="SF Pro Rounded Bold"/>
              <a:cs typeface="SF Pro Rounded Bold"/>
              <a:sym typeface="SF Pro Rounded Bold"/>
            </a:endParaRPr>
          </a:p>
          <a:p>
            <a:pPr marL="685800" indent="-685800" algn="l">
              <a:buFont typeface="Arial" panose="020B0604020202020204" pitchFamily="34" charset="0"/>
              <a:buChar char="•"/>
              <a:defRPr sz="4500">
                <a:latin typeface="SF Pro Rounded Regular"/>
                <a:ea typeface="SF Pro Rounded Regular"/>
                <a:cs typeface="SF Pro Rounded Regular"/>
                <a:sym typeface="SF Pro Rounded Regular"/>
              </a:defRPr>
            </a:pPr>
            <a:r>
              <a:rPr lang="en-US" dirty="0" err="1"/>
              <a:t>S</a:t>
            </a:r>
            <a:r>
              <a:rPr lang="en-US" dirty="0" err="1" smtClean="0"/>
              <a:t>aluran</a:t>
            </a:r>
            <a:r>
              <a:rPr lang="en-US" dirty="0" smtClean="0"/>
              <a:t> </a:t>
            </a:r>
            <a:r>
              <a:rPr lang="en-US" dirty="0" err="1"/>
              <a:t>pengukuran</a:t>
            </a:r>
            <a:r>
              <a:rPr lang="en-US" dirty="0"/>
              <a:t> </a:t>
            </a:r>
            <a:r>
              <a:rPr lang="en-US" dirty="0" smtClean="0"/>
              <a:t>2-channel</a:t>
            </a:r>
            <a:endParaRPr lang="en-US" dirty="0"/>
          </a:p>
        </p:txBody>
      </p:sp>
      <p:sp>
        <p:nvSpPr>
          <p:cNvPr id="371" name="rentang deteksi 0-50º C atau 32-122º F…"/>
          <p:cNvSpPr txBox="1"/>
          <p:nvPr/>
        </p:nvSpPr>
        <p:spPr>
          <a:xfrm>
            <a:off x="8332769" y="8065390"/>
            <a:ext cx="14112745" cy="147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500">
                <a:latin typeface="SF Pro Rounded Regular"/>
                <a:ea typeface="SF Pro Rounded Regular"/>
                <a:cs typeface="SF Pro Rounded Regular"/>
                <a:sym typeface="SF Pro Rounded Regular"/>
              </a:defRPr>
            </a:pPr>
            <a:r>
              <a:rPr b="1" dirty="0" err="1">
                <a:latin typeface="SF Pro Rounded Bold"/>
                <a:ea typeface="SF Pro Rounded Bold"/>
                <a:cs typeface="SF Pro Rounded Bold"/>
                <a:sym typeface="SF Pro Rounded Bold"/>
              </a:rPr>
              <a:t>rentang</a:t>
            </a:r>
            <a:r>
              <a:rPr b="1" dirty="0">
                <a:latin typeface="SF Pro Rounded Bold"/>
                <a:ea typeface="SF Pro Rounded Bold"/>
                <a:cs typeface="SF Pro Rounded Bold"/>
                <a:sym typeface="SF Pro Rounded Bold"/>
              </a:rPr>
              <a:t> </a:t>
            </a:r>
            <a:r>
              <a:rPr b="1" dirty="0" err="1">
                <a:latin typeface="SF Pro Rounded Bold"/>
                <a:ea typeface="SF Pro Rounded Bold"/>
                <a:cs typeface="SF Pro Rounded Bold"/>
                <a:sym typeface="SF Pro Rounded Bold"/>
              </a:rPr>
              <a:t>deteksi</a:t>
            </a:r>
            <a:r>
              <a:rPr b="1" dirty="0"/>
              <a:t> </a:t>
            </a:r>
            <a:r>
              <a:rPr dirty="0"/>
              <a:t>0-50º C </a:t>
            </a:r>
            <a:r>
              <a:rPr dirty="0" err="1"/>
              <a:t>atau</a:t>
            </a:r>
            <a:r>
              <a:rPr dirty="0"/>
              <a:t> 32-122º F</a:t>
            </a:r>
          </a:p>
          <a:p>
            <a:pPr algn="l">
              <a:defRPr sz="4500">
                <a:latin typeface="SF Pro Rounded Regular"/>
                <a:ea typeface="SF Pro Rounded Regular"/>
                <a:cs typeface="SF Pro Rounded Regular"/>
                <a:sym typeface="SF Pro Rounded Regular"/>
              </a:defRPr>
            </a:pPr>
            <a:r>
              <a:rPr b="1" dirty="0" err="1">
                <a:latin typeface="SF Pro Rounded Bold"/>
                <a:ea typeface="SF Pro Rounded Bold"/>
                <a:cs typeface="SF Pro Rounded Bold"/>
                <a:sym typeface="SF Pro Rounded Bold"/>
              </a:rPr>
              <a:t>akurasi</a:t>
            </a:r>
            <a:r>
              <a:rPr dirty="0"/>
              <a:t> </a:t>
            </a:r>
            <a:r>
              <a:rPr dirty="0" smtClean="0"/>
              <a:t>±</a:t>
            </a:r>
            <a:r>
              <a:rPr lang="en-US" dirty="0" smtClean="0"/>
              <a:t>0,</a:t>
            </a:r>
            <a:r>
              <a:rPr dirty="0" smtClean="0"/>
              <a:t>3ºC</a:t>
            </a:r>
            <a:endParaRPr dirty="0"/>
          </a:p>
        </p:txBody>
      </p:sp>
      <p:sp>
        <p:nvSpPr>
          <p:cNvPr id="379" name="Text"/>
          <p:cNvSpPr txBox="1"/>
          <p:nvPr/>
        </p:nvSpPr>
        <p:spPr>
          <a:xfrm>
            <a:off x="11499850" y="7432674"/>
            <a:ext cx="190500"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lnSpc>
                <a:spcPts val="2800"/>
              </a:lnSpc>
              <a:defRPr sz="1200">
                <a:solidFill>
                  <a:srgbClr val="000000"/>
                </a:solidFill>
                <a:latin typeface="Times Roman"/>
                <a:ea typeface="Times Roman"/>
                <a:cs typeface="Times Roman"/>
                <a:sym typeface="Times Roman"/>
              </a:defRPr>
            </a:lvl1pPr>
          </a:lstStyle>
          <a:p>
            <a:r>
              <a:t> </a:t>
            </a:r>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81762" t="52688" r="587" b="28979"/>
          <a:stretch/>
        </p:blipFill>
        <p:spPr>
          <a:xfrm>
            <a:off x="1560494" y="5151771"/>
            <a:ext cx="6059506" cy="456180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54799" y="1239964"/>
            <a:ext cx="3358923" cy="979686"/>
          </a:xfrm>
          <a:prstGeom prst="rect">
            <a:avLst/>
          </a:prstGeom>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Monitoring SpO2"/>
          <p:cNvSpPr txBox="1"/>
          <p:nvPr/>
        </p:nvSpPr>
        <p:spPr>
          <a:xfrm>
            <a:off x="3233121" y="1222263"/>
            <a:ext cx="6324227" cy="1092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6500">
                <a:gradFill flip="none" rotWithShape="1">
                  <a:gsLst>
                    <a:gs pos="0">
                      <a:srgbClr val="FFA506"/>
                    </a:gs>
                    <a:gs pos="36845">
                      <a:srgbClr val="D178AE"/>
                    </a:gs>
                    <a:gs pos="63922">
                      <a:srgbClr val="FF91EE"/>
                    </a:gs>
                    <a:gs pos="98217">
                      <a:srgbClr val="0099FF"/>
                    </a:gs>
                  </a:gsLst>
                  <a:lin ang="2698612" scaled="0"/>
                </a:gradFill>
                <a:latin typeface="SF Pro Rounded Bold"/>
                <a:ea typeface="SF Pro Rounded Bold"/>
                <a:cs typeface="SF Pro Rounded Bold"/>
                <a:sym typeface="SF Pro Rounded Bold"/>
              </a:defRPr>
            </a:pPr>
            <a:r>
              <a:rPr dirty="0"/>
              <a:t>Monitoring SpO</a:t>
            </a:r>
            <a:r>
              <a:rPr baseline="-5999" dirty="0"/>
              <a:t>2</a:t>
            </a:r>
          </a:p>
        </p:txBody>
      </p:sp>
      <p:sp>
        <p:nvSpPr>
          <p:cNvPr id="393" name="Molecule"/>
          <p:cNvSpPr/>
          <p:nvPr/>
        </p:nvSpPr>
        <p:spPr>
          <a:xfrm>
            <a:off x="1404321" y="1177522"/>
            <a:ext cx="1352440" cy="1175122"/>
          </a:xfrm>
          <a:custGeom>
            <a:avLst/>
            <a:gdLst/>
            <a:ahLst/>
            <a:cxnLst>
              <a:cxn ang="0">
                <a:pos x="wd2" y="hd2"/>
              </a:cxn>
              <a:cxn ang="5400000">
                <a:pos x="wd2" y="hd2"/>
              </a:cxn>
              <a:cxn ang="10800000">
                <a:pos x="wd2" y="hd2"/>
              </a:cxn>
              <a:cxn ang="16200000">
                <a:pos x="wd2" y="hd2"/>
              </a:cxn>
            </a:cxnLst>
            <a:rect l="0" t="0" r="r" b="b"/>
            <a:pathLst>
              <a:path w="20825" h="21600" extrusionOk="0">
                <a:moveTo>
                  <a:pt x="2726" y="0"/>
                </a:moveTo>
                <a:cubicBezTo>
                  <a:pt x="2262" y="0"/>
                  <a:pt x="1792" y="142"/>
                  <a:pt x="1361" y="440"/>
                </a:cubicBezTo>
                <a:cubicBezTo>
                  <a:pt x="57" y="1343"/>
                  <a:pt x="-387" y="3336"/>
                  <a:pt x="369" y="4892"/>
                </a:cubicBezTo>
                <a:cubicBezTo>
                  <a:pt x="875" y="5935"/>
                  <a:pt x="1791" y="6516"/>
                  <a:pt x="2733" y="6516"/>
                </a:cubicBezTo>
                <a:cubicBezTo>
                  <a:pt x="2959" y="6516"/>
                  <a:pt x="3186" y="6484"/>
                  <a:pt x="3410" y="6415"/>
                </a:cubicBezTo>
                <a:lnTo>
                  <a:pt x="4436" y="8528"/>
                </a:lnTo>
                <a:cubicBezTo>
                  <a:pt x="3958" y="9115"/>
                  <a:pt x="3662" y="9916"/>
                  <a:pt x="3662" y="10800"/>
                </a:cubicBezTo>
                <a:cubicBezTo>
                  <a:pt x="3662" y="11684"/>
                  <a:pt x="3958" y="12485"/>
                  <a:pt x="4436" y="13072"/>
                </a:cubicBezTo>
                <a:lnTo>
                  <a:pt x="3410" y="15187"/>
                </a:lnTo>
                <a:cubicBezTo>
                  <a:pt x="3186" y="15119"/>
                  <a:pt x="2959" y="15084"/>
                  <a:pt x="2733" y="15084"/>
                </a:cubicBezTo>
                <a:cubicBezTo>
                  <a:pt x="1791" y="15084"/>
                  <a:pt x="875" y="15665"/>
                  <a:pt x="369" y="16708"/>
                </a:cubicBezTo>
                <a:cubicBezTo>
                  <a:pt x="-387" y="18264"/>
                  <a:pt x="57" y="20259"/>
                  <a:pt x="1361" y="21162"/>
                </a:cubicBezTo>
                <a:cubicBezTo>
                  <a:pt x="1792" y="21460"/>
                  <a:pt x="2262" y="21600"/>
                  <a:pt x="2726" y="21600"/>
                </a:cubicBezTo>
                <a:cubicBezTo>
                  <a:pt x="3668" y="21600"/>
                  <a:pt x="4584" y="21018"/>
                  <a:pt x="5090" y="19976"/>
                </a:cubicBezTo>
                <a:cubicBezTo>
                  <a:pt x="5718" y="18683"/>
                  <a:pt x="5518" y="17090"/>
                  <a:pt x="4685" y="16070"/>
                </a:cubicBezTo>
                <a:lnTo>
                  <a:pt x="5711" y="13956"/>
                </a:lnTo>
                <a:cubicBezTo>
                  <a:pt x="5929" y="14023"/>
                  <a:pt x="6157" y="14058"/>
                  <a:pt x="6392" y="14058"/>
                </a:cubicBezTo>
                <a:cubicBezTo>
                  <a:pt x="7643" y="14058"/>
                  <a:pt x="8698" y="13052"/>
                  <a:pt x="9020" y="11681"/>
                </a:cubicBezTo>
                <a:lnTo>
                  <a:pt x="11805" y="11681"/>
                </a:lnTo>
                <a:cubicBezTo>
                  <a:pt x="12127" y="13052"/>
                  <a:pt x="13181" y="14058"/>
                  <a:pt x="14433" y="14058"/>
                </a:cubicBezTo>
                <a:cubicBezTo>
                  <a:pt x="14667" y="14058"/>
                  <a:pt x="14896" y="14023"/>
                  <a:pt x="15113" y="13956"/>
                </a:cubicBezTo>
                <a:lnTo>
                  <a:pt x="16139" y="16070"/>
                </a:lnTo>
                <a:cubicBezTo>
                  <a:pt x="15307" y="17090"/>
                  <a:pt x="15106" y="18683"/>
                  <a:pt x="15734" y="19976"/>
                </a:cubicBezTo>
                <a:cubicBezTo>
                  <a:pt x="16240" y="21018"/>
                  <a:pt x="17156" y="21600"/>
                  <a:pt x="18098" y="21600"/>
                </a:cubicBezTo>
                <a:cubicBezTo>
                  <a:pt x="18563" y="21600"/>
                  <a:pt x="19033" y="21460"/>
                  <a:pt x="19464" y="21162"/>
                </a:cubicBezTo>
                <a:cubicBezTo>
                  <a:pt x="20768" y="20259"/>
                  <a:pt x="21213" y="18264"/>
                  <a:pt x="20457" y="16708"/>
                </a:cubicBezTo>
                <a:cubicBezTo>
                  <a:pt x="19951" y="15665"/>
                  <a:pt x="19035" y="15083"/>
                  <a:pt x="18093" y="15084"/>
                </a:cubicBezTo>
                <a:cubicBezTo>
                  <a:pt x="17867" y="15084"/>
                  <a:pt x="17640" y="15119"/>
                  <a:pt x="17416" y="15187"/>
                </a:cubicBezTo>
                <a:lnTo>
                  <a:pt x="16388" y="13072"/>
                </a:lnTo>
                <a:cubicBezTo>
                  <a:pt x="16867" y="12485"/>
                  <a:pt x="17162" y="11684"/>
                  <a:pt x="17162" y="10800"/>
                </a:cubicBezTo>
                <a:cubicBezTo>
                  <a:pt x="17162" y="9916"/>
                  <a:pt x="16867" y="9115"/>
                  <a:pt x="16388" y="8528"/>
                </a:cubicBezTo>
                <a:lnTo>
                  <a:pt x="17416" y="6415"/>
                </a:lnTo>
                <a:cubicBezTo>
                  <a:pt x="17640" y="6484"/>
                  <a:pt x="17867" y="6516"/>
                  <a:pt x="18093" y="6516"/>
                </a:cubicBezTo>
                <a:cubicBezTo>
                  <a:pt x="19035" y="6516"/>
                  <a:pt x="19951" y="5935"/>
                  <a:pt x="20457" y="4892"/>
                </a:cubicBezTo>
                <a:cubicBezTo>
                  <a:pt x="21213" y="3336"/>
                  <a:pt x="20768" y="1343"/>
                  <a:pt x="19464" y="440"/>
                </a:cubicBezTo>
                <a:cubicBezTo>
                  <a:pt x="19033" y="142"/>
                  <a:pt x="18563" y="0"/>
                  <a:pt x="18098" y="0"/>
                </a:cubicBezTo>
                <a:cubicBezTo>
                  <a:pt x="17156" y="0"/>
                  <a:pt x="16240" y="582"/>
                  <a:pt x="15734" y="1624"/>
                </a:cubicBezTo>
                <a:cubicBezTo>
                  <a:pt x="15106" y="2917"/>
                  <a:pt x="15307" y="4510"/>
                  <a:pt x="16139" y="5530"/>
                </a:cubicBezTo>
                <a:lnTo>
                  <a:pt x="15113" y="7644"/>
                </a:lnTo>
                <a:cubicBezTo>
                  <a:pt x="14896" y="7577"/>
                  <a:pt x="14667" y="7542"/>
                  <a:pt x="14433" y="7542"/>
                </a:cubicBezTo>
                <a:cubicBezTo>
                  <a:pt x="13181" y="7542"/>
                  <a:pt x="12127" y="8548"/>
                  <a:pt x="11805" y="9919"/>
                </a:cubicBezTo>
                <a:lnTo>
                  <a:pt x="9020" y="9919"/>
                </a:lnTo>
                <a:cubicBezTo>
                  <a:pt x="8698" y="8548"/>
                  <a:pt x="7643" y="7542"/>
                  <a:pt x="6392" y="7542"/>
                </a:cubicBezTo>
                <a:cubicBezTo>
                  <a:pt x="6157" y="7542"/>
                  <a:pt x="5929" y="7577"/>
                  <a:pt x="5711" y="7644"/>
                </a:cubicBezTo>
                <a:lnTo>
                  <a:pt x="4685" y="5530"/>
                </a:lnTo>
                <a:cubicBezTo>
                  <a:pt x="5518" y="4510"/>
                  <a:pt x="5718" y="2917"/>
                  <a:pt x="5090" y="1624"/>
                </a:cubicBezTo>
                <a:cubicBezTo>
                  <a:pt x="4584" y="582"/>
                  <a:pt x="3668" y="0"/>
                  <a:pt x="2726" y="0"/>
                </a:cubicBezTo>
                <a:close/>
                <a:moveTo>
                  <a:pt x="2728" y="1761"/>
                </a:moveTo>
                <a:cubicBezTo>
                  <a:pt x="3175" y="1761"/>
                  <a:pt x="3591" y="2046"/>
                  <a:pt x="3815" y="2507"/>
                </a:cubicBezTo>
                <a:cubicBezTo>
                  <a:pt x="3983" y="2853"/>
                  <a:pt x="4027" y="3257"/>
                  <a:pt x="3941" y="3644"/>
                </a:cubicBezTo>
                <a:cubicBezTo>
                  <a:pt x="3855" y="4030"/>
                  <a:pt x="3649" y="4353"/>
                  <a:pt x="3359" y="4554"/>
                </a:cubicBezTo>
                <a:cubicBezTo>
                  <a:pt x="3165" y="4688"/>
                  <a:pt x="2954" y="4755"/>
                  <a:pt x="2733" y="4755"/>
                </a:cubicBezTo>
                <a:cubicBezTo>
                  <a:pt x="2286" y="4755"/>
                  <a:pt x="1868" y="4470"/>
                  <a:pt x="1644" y="4010"/>
                </a:cubicBezTo>
                <a:cubicBezTo>
                  <a:pt x="1476" y="3664"/>
                  <a:pt x="1432" y="3259"/>
                  <a:pt x="1518" y="2873"/>
                </a:cubicBezTo>
                <a:cubicBezTo>
                  <a:pt x="1604" y="2486"/>
                  <a:pt x="1810" y="2163"/>
                  <a:pt x="2100" y="1963"/>
                </a:cubicBezTo>
                <a:cubicBezTo>
                  <a:pt x="2294" y="1828"/>
                  <a:pt x="2506" y="1761"/>
                  <a:pt x="2728" y="1761"/>
                </a:cubicBezTo>
                <a:close/>
                <a:moveTo>
                  <a:pt x="18098" y="1761"/>
                </a:moveTo>
                <a:cubicBezTo>
                  <a:pt x="18320" y="1761"/>
                  <a:pt x="18530" y="1829"/>
                  <a:pt x="18724" y="1963"/>
                </a:cubicBezTo>
                <a:cubicBezTo>
                  <a:pt x="19014" y="2163"/>
                  <a:pt x="19222" y="2486"/>
                  <a:pt x="19308" y="2873"/>
                </a:cubicBezTo>
                <a:cubicBezTo>
                  <a:pt x="19394" y="3259"/>
                  <a:pt x="19348" y="3664"/>
                  <a:pt x="19180" y="4010"/>
                </a:cubicBezTo>
                <a:cubicBezTo>
                  <a:pt x="18956" y="4470"/>
                  <a:pt x="18540" y="4755"/>
                  <a:pt x="18093" y="4755"/>
                </a:cubicBezTo>
                <a:cubicBezTo>
                  <a:pt x="17872" y="4755"/>
                  <a:pt x="17661" y="4688"/>
                  <a:pt x="17467" y="4554"/>
                </a:cubicBezTo>
                <a:cubicBezTo>
                  <a:pt x="17177" y="4353"/>
                  <a:pt x="16969" y="4030"/>
                  <a:pt x="16883" y="3644"/>
                </a:cubicBezTo>
                <a:cubicBezTo>
                  <a:pt x="16797" y="3257"/>
                  <a:pt x="16843" y="2853"/>
                  <a:pt x="17011" y="2507"/>
                </a:cubicBezTo>
                <a:cubicBezTo>
                  <a:pt x="17235" y="2046"/>
                  <a:pt x="17651" y="1761"/>
                  <a:pt x="18098" y="1761"/>
                </a:cubicBezTo>
                <a:close/>
                <a:moveTo>
                  <a:pt x="2733" y="16845"/>
                </a:moveTo>
                <a:cubicBezTo>
                  <a:pt x="2954" y="16845"/>
                  <a:pt x="3165" y="16912"/>
                  <a:pt x="3359" y="17046"/>
                </a:cubicBezTo>
                <a:cubicBezTo>
                  <a:pt x="3649" y="17247"/>
                  <a:pt x="3855" y="17572"/>
                  <a:pt x="3941" y="17958"/>
                </a:cubicBezTo>
                <a:cubicBezTo>
                  <a:pt x="4027" y="18345"/>
                  <a:pt x="3983" y="18747"/>
                  <a:pt x="3815" y="19093"/>
                </a:cubicBezTo>
                <a:cubicBezTo>
                  <a:pt x="3591" y="19554"/>
                  <a:pt x="3175" y="19841"/>
                  <a:pt x="2728" y="19841"/>
                </a:cubicBezTo>
                <a:cubicBezTo>
                  <a:pt x="2506" y="19841"/>
                  <a:pt x="2294" y="19772"/>
                  <a:pt x="2100" y="19637"/>
                </a:cubicBezTo>
                <a:cubicBezTo>
                  <a:pt x="1810" y="19437"/>
                  <a:pt x="1604" y="19114"/>
                  <a:pt x="1518" y="18727"/>
                </a:cubicBezTo>
                <a:cubicBezTo>
                  <a:pt x="1432" y="18341"/>
                  <a:pt x="1476" y="17938"/>
                  <a:pt x="1644" y="17592"/>
                </a:cubicBezTo>
                <a:cubicBezTo>
                  <a:pt x="1868" y="17132"/>
                  <a:pt x="2286" y="16845"/>
                  <a:pt x="2733" y="16845"/>
                </a:cubicBezTo>
                <a:close/>
                <a:moveTo>
                  <a:pt x="18093" y="16845"/>
                </a:moveTo>
                <a:cubicBezTo>
                  <a:pt x="18540" y="16845"/>
                  <a:pt x="18956" y="17132"/>
                  <a:pt x="19180" y="17592"/>
                </a:cubicBezTo>
                <a:cubicBezTo>
                  <a:pt x="19348" y="17938"/>
                  <a:pt x="19394" y="18341"/>
                  <a:pt x="19308" y="18727"/>
                </a:cubicBezTo>
                <a:cubicBezTo>
                  <a:pt x="19222" y="19114"/>
                  <a:pt x="19014" y="19437"/>
                  <a:pt x="18724" y="19637"/>
                </a:cubicBezTo>
                <a:cubicBezTo>
                  <a:pt x="18530" y="19772"/>
                  <a:pt x="18320" y="19839"/>
                  <a:pt x="18098" y="19839"/>
                </a:cubicBezTo>
                <a:cubicBezTo>
                  <a:pt x="17651" y="19839"/>
                  <a:pt x="17235" y="19554"/>
                  <a:pt x="17011" y="19093"/>
                </a:cubicBezTo>
                <a:cubicBezTo>
                  <a:pt x="16843" y="18747"/>
                  <a:pt x="16797" y="18345"/>
                  <a:pt x="16883" y="17958"/>
                </a:cubicBezTo>
                <a:cubicBezTo>
                  <a:pt x="16969" y="17572"/>
                  <a:pt x="17177" y="17247"/>
                  <a:pt x="17467" y="17046"/>
                </a:cubicBezTo>
                <a:cubicBezTo>
                  <a:pt x="17661" y="16912"/>
                  <a:pt x="17872" y="16845"/>
                  <a:pt x="18093" y="16845"/>
                </a:cubicBezTo>
                <a:close/>
              </a:path>
            </a:pathLst>
          </a:custGeom>
          <a:gradFill>
            <a:gsLst>
              <a:gs pos="0">
                <a:srgbClr val="FFB116"/>
              </a:gs>
              <a:gs pos="39761">
                <a:srgbClr val="BD56B2"/>
              </a:gs>
              <a:gs pos="65358">
                <a:srgbClr val="6A6EE3"/>
              </a:gs>
              <a:gs pos="99313">
                <a:srgbClr val="008FEF"/>
              </a:gs>
            </a:gsLst>
            <a:path>
              <a:fillToRect l="-52328" t="56014" r="152328" b="43985"/>
            </a:path>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94" name="diukur berdasarkan penyerapan sinar merah dan infra-merah oleh oksigen dalam darah"/>
          <p:cNvSpPr txBox="1"/>
          <p:nvPr/>
        </p:nvSpPr>
        <p:spPr>
          <a:xfrm>
            <a:off x="1404321" y="5326379"/>
            <a:ext cx="15773601" cy="5628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500">
                <a:latin typeface="SF Pro Rounded Regular"/>
                <a:ea typeface="SF Pro Rounded Regular"/>
                <a:cs typeface="SF Pro Rounded Regular"/>
                <a:sym typeface="SF Pro Rounded Regular"/>
              </a:defRPr>
            </a:lvl1pPr>
          </a:lstStyle>
          <a:p>
            <a:pPr marL="685800" indent="-685800">
              <a:lnSpc>
                <a:spcPct val="114000"/>
              </a:lnSpc>
              <a:buFont typeface="Arial" panose="020B0604020202020204" pitchFamily="34" charset="0"/>
              <a:buChar char="•"/>
            </a:pPr>
            <a:r>
              <a:rPr lang="en-US" dirty="0" err="1" smtClean="0"/>
              <a:t>D</a:t>
            </a:r>
            <a:r>
              <a:rPr dirty="0" err="1" smtClean="0"/>
              <a:t>iukur</a:t>
            </a:r>
            <a:r>
              <a:rPr dirty="0" smtClean="0"/>
              <a:t> </a:t>
            </a:r>
            <a:r>
              <a:rPr dirty="0" err="1"/>
              <a:t>berdasarkan</a:t>
            </a:r>
            <a:r>
              <a:rPr dirty="0"/>
              <a:t> </a:t>
            </a:r>
            <a:r>
              <a:rPr dirty="0" err="1"/>
              <a:t>penyerapan</a:t>
            </a:r>
            <a:r>
              <a:rPr dirty="0"/>
              <a:t> </a:t>
            </a:r>
            <a:r>
              <a:rPr dirty="0" err="1"/>
              <a:t>sinar</a:t>
            </a:r>
            <a:r>
              <a:rPr dirty="0"/>
              <a:t> </a:t>
            </a:r>
            <a:r>
              <a:rPr dirty="0" err="1"/>
              <a:t>merah</a:t>
            </a:r>
            <a:r>
              <a:rPr dirty="0"/>
              <a:t> </a:t>
            </a:r>
            <a:r>
              <a:rPr dirty="0" err="1"/>
              <a:t>dan</a:t>
            </a:r>
            <a:r>
              <a:rPr dirty="0"/>
              <a:t> infra-</a:t>
            </a:r>
            <a:r>
              <a:rPr dirty="0" err="1"/>
              <a:t>merah</a:t>
            </a:r>
            <a:r>
              <a:rPr dirty="0"/>
              <a:t> </a:t>
            </a:r>
            <a:r>
              <a:rPr dirty="0" err="1"/>
              <a:t>oleh</a:t>
            </a:r>
            <a:r>
              <a:rPr dirty="0"/>
              <a:t> </a:t>
            </a:r>
            <a:r>
              <a:rPr dirty="0" err="1"/>
              <a:t>oksigen</a:t>
            </a:r>
            <a:r>
              <a:rPr dirty="0"/>
              <a:t> </a:t>
            </a:r>
            <a:r>
              <a:rPr dirty="0" err="1"/>
              <a:t>dalam</a:t>
            </a:r>
            <a:r>
              <a:rPr dirty="0"/>
              <a:t> </a:t>
            </a:r>
            <a:r>
              <a:rPr dirty="0" err="1" smtClean="0"/>
              <a:t>darah</a:t>
            </a:r>
            <a:endParaRPr lang="en-US" dirty="0" smtClean="0"/>
          </a:p>
          <a:p>
            <a:pPr marL="685800" indent="-685800">
              <a:lnSpc>
                <a:spcPct val="114000"/>
              </a:lnSpc>
              <a:buFont typeface="Arial" panose="020B0604020202020204" pitchFamily="34" charset="0"/>
              <a:buChar char="•"/>
            </a:pPr>
            <a:r>
              <a:rPr lang="en-US" dirty="0" err="1"/>
              <a:t>M</a:t>
            </a:r>
            <a:r>
              <a:rPr lang="en-US" dirty="0" err="1" smtClean="0"/>
              <a:t>enggunakan</a:t>
            </a:r>
            <a:r>
              <a:rPr lang="en-US" dirty="0" smtClean="0"/>
              <a:t> </a:t>
            </a:r>
            <a:r>
              <a:rPr lang="en-US" dirty="0"/>
              <a:t>sensor </a:t>
            </a:r>
            <a:r>
              <a:rPr lang="en-US" dirty="0" err="1"/>
              <a:t>jari</a:t>
            </a:r>
            <a:r>
              <a:rPr lang="en-US" dirty="0"/>
              <a:t> </a:t>
            </a:r>
            <a:r>
              <a:rPr lang="en-US" dirty="0" err="1"/>
              <a:t>dan</a:t>
            </a:r>
            <a:r>
              <a:rPr lang="en-US" dirty="0"/>
              <a:t> unit </a:t>
            </a:r>
            <a:r>
              <a:rPr lang="en-US" dirty="0" err="1"/>
              <a:t>pengukuran</a:t>
            </a:r>
            <a:r>
              <a:rPr lang="en-US" dirty="0"/>
              <a:t> SpO</a:t>
            </a:r>
            <a:r>
              <a:rPr lang="en-US" baseline="-5999" dirty="0"/>
              <a:t>2</a:t>
            </a:r>
          </a:p>
          <a:p>
            <a:pPr marL="685800" indent="-685800">
              <a:lnSpc>
                <a:spcPct val="114000"/>
              </a:lnSpc>
              <a:buFont typeface="Arial" panose="020B0604020202020204" pitchFamily="34" charset="0"/>
              <a:buChar char="•"/>
            </a:pPr>
            <a:r>
              <a:rPr lang="en-US" dirty="0" err="1"/>
              <a:t>M</a:t>
            </a:r>
            <a:r>
              <a:rPr lang="en-US" dirty="0" err="1" smtClean="0"/>
              <a:t>engindikasikan</a:t>
            </a:r>
            <a:r>
              <a:rPr lang="en-US" dirty="0" smtClean="0"/>
              <a:t> </a:t>
            </a:r>
            <a:r>
              <a:rPr lang="en-US" dirty="0" err="1" smtClean="0"/>
              <a:t>persentase</a:t>
            </a:r>
            <a:r>
              <a:rPr lang="en-US" dirty="0" smtClean="0"/>
              <a:t> </a:t>
            </a:r>
            <a:r>
              <a:rPr lang="en-US" dirty="0" err="1"/>
              <a:t>molekul</a:t>
            </a:r>
            <a:r>
              <a:rPr lang="en-US" dirty="0"/>
              <a:t> hemoglobin yang </a:t>
            </a:r>
            <a:r>
              <a:rPr lang="en-US" dirty="0" err="1"/>
              <a:t>bergabung</a:t>
            </a:r>
            <a:r>
              <a:rPr lang="en-US" dirty="0"/>
              <a:t> </a:t>
            </a:r>
            <a:r>
              <a:rPr lang="en-US" dirty="0" err="1"/>
              <a:t>dengan</a:t>
            </a:r>
            <a:r>
              <a:rPr lang="en-US" dirty="0"/>
              <a:t> </a:t>
            </a:r>
            <a:r>
              <a:rPr lang="en-US" dirty="0" err="1"/>
              <a:t>oksigen</a:t>
            </a:r>
            <a:r>
              <a:rPr lang="en-US" dirty="0"/>
              <a:t> </a:t>
            </a:r>
            <a:r>
              <a:rPr lang="en-US" dirty="0" err="1"/>
              <a:t>menghasilkan</a:t>
            </a:r>
            <a:r>
              <a:rPr lang="en-US" dirty="0"/>
              <a:t> oxyhemoglobin</a:t>
            </a:r>
          </a:p>
          <a:p>
            <a:pPr marL="685800" indent="-685800">
              <a:lnSpc>
                <a:spcPct val="114000"/>
              </a:lnSpc>
              <a:buFont typeface="Arial" panose="020B0604020202020204" pitchFamily="34" charset="0"/>
              <a:buChar char="•"/>
            </a:pPr>
            <a:r>
              <a:rPr lang="en-US" dirty="0" err="1"/>
              <a:t>D</a:t>
            </a:r>
            <a:r>
              <a:rPr lang="en-US" dirty="0" err="1" smtClean="0"/>
              <a:t>apat</a:t>
            </a:r>
            <a:r>
              <a:rPr lang="en-US" dirty="0" smtClean="0"/>
              <a:t> </a:t>
            </a:r>
            <a:r>
              <a:rPr lang="en-US" dirty="0" err="1"/>
              <a:t>memberikan</a:t>
            </a:r>
            <a:r>
              <a:rPr lang="en-US" dirty="0"/>
              <a:t> </a:t>
            </a:r>
            <a:r>
              <a:rPr lang="en-US" dirty="0" err="1"/>
              <a:t>pengukuran</a:t>
            </a:r>
            <a:r>
              <a:rPr lang="en-US" dirty="0"/>
              <a:t> </a:t>
            </a:r>
            <a:r>
              <a:rPr lang="en-US" dirty="0">
                <a:latin typeface="SF Pro Rounded Bold"/>
                <a:ea typeface="SF Pro Rounded Bold"/>
                <a:cs typeface="SF Pro Rounded Bold"/>
                <a:sym typeface="SF Pro Rounded Bold"/>
              </a:rPr>
              <a:t>pulse rate</a:t>
            </a:r>
            <a:r>
              <a:rPr lang="en-US" dirty="0"/>
              <a:t> </a:t>
            </a:r>
            <a:r>
              <a:rPr lang="en-US" dirty="0" err="1"/>
              <a:t>dan</a:t>
            </a:r>
            <a:r>
              <a:rPr lang="en-US" dirty="0"/>
              <a:t> </a:t>
            </a:r>
            <a:r>
              <a:rPr lang="en-US" dirty="0" err="1" smtClean="0"/>
              <a:t>plethysmogram</a:t>
            </a:r>
            <a:endParaRPr lang="en-US" dirty="0"/>
          </a:p>
        </p:txBody>
      </p:sp>
      <p:sp>
        <p:nvSpPr>
          <p:cNvPr id="395" name="menggunakan sensor jari dan uni tpengukuran SpO2"/>
          <p:cNvSpPr txBox="1"/>
          <p:nvPr/>
        </p:nvSpPr>
        <p:spPr>
          <a:xfrm>
            <a:off x="947121" y="6029933"/>
            <a:ext cx="15773601"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500">
                <a:latin typeface="SF Pro Rounded Regular"/>
                <a:ea typeface="SF Pro Rounded Regular"/>
                <a:cs typeface="SF Pro Rounded Regular"/>
                <a:sym typeface="SF Pro Rounded Regular"/>
              </a:defRPr>
            </a:pPr>
            <a:endParaRPr baseline="-5999" dirty="0"/>
          </a:p>
        </p:txBody>
      </p:sp>
      <p:sp>
        <p:nvSpPr>
          <p:cNvPr id="396" name="rentang deteksi 70-100% (dewasa) atau 70-100%(anak-anak atau neonatus)…"/>
          <p:cNvSpPr txBox="1"/>
          <p:nvPr/>
        </p:nvSpPr>
        <p:spPr>
          <a:xfrm>
            <a:off x="1404321" y="11465143"/>
            <a:ext cx="20655580" cy="148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500">
                <a:latin typeface="SF Pro Rounded Regular"/>
                <a:ea typeface="SF Pro Rounded Regular"/>
                <a:cs typeface="SF Pro Rounded Regular"/>
                <a:sym typeface="SF Pro Rounded Regular"/>
              </a:defRPr>
            </a:pPr>
            <a:r>
              <a:rPr b="1" dirty="0" err="1">
                <a:latin typeface="SF Pro Rounded Bold"/>
                <a:ea typeface="SF Pro Rounded Bold"/>
                <a:cs typeface="SF Pro Rounded Bold"/>
                <a:sym typeface="SF Pro Rounded Bold"/>
              </a:rPr>
              <a:t>rentang</a:t>
            </a:r>
            <a:r>
              <a:rPr b="1" dirty="0">
                <a:latin typeface="SF Pro Rounded Bold"/>
                <a:ea typeface="SF Pro Rounded Bold"/>
                <a:cs typeface="SF Pro Rounded Bold"/>
                <a:sym typeface="SF Pro Rounded Bold"/>
              </a:rPr>
              <a:t> </a:t>
            </a:r>
            <a:r>
              <a:rPr b="1" dirty="0" err="1">
                <a:latin typeface="SF Pro Rounded Bold"/>
                <a:ea typeface="SF Pro Rounded Bold"/>
                <a:cs typeface="SF Pro Rounded Bold"/>
                <a:sym typeface="SF Pro Rounded Bold"/>
              </a:rPr>
              <a:t>deteksi</a:t>
            </a:r>
            <a:r>
              <a:rPr b="1" dirty="0"/>
              <a:t> </a:t>
            </a:r>
            <a:r>
              <a:rPr dirty="0"/>
              <a:t>70-100% (</a:t>
            </a:r>
            <a:r>
              <a:rPr dirty="0" err="1"/>
              <a:t>dewasa</a:t>
            </a:r>
            <a:r>
              <a:rPr dirty="0"/>
              <a:t>) </a:t>
            </a:r>
            <a:r>
              <a:rPr dirty="0" err="1"/>
              <a:t>atau</a:t>
            </a:r>
            <a:r>
              <a:rPr dirty="0"/>
              <a:t> 70-100%(</a:t>
            </a:r>
            <a:r>
              <a:rPr dirty="0" err="1"/>
              <a:t>anak-anak</a:t>
            </a:r>
            <a:r>
              <a:rPr dirty="0"/>
              <a:t> </a:t>
            </a:r>
            <a:r>
              <a:rPr dirty="0" err="1"/>
              <a:t>atau</a:t>
            </a:r>
            <a:r>
              <a:rPr dirty="0"/>
              <a:t> </a:t>
            </a:r>
            <a:r>
              <a:rPr dirty="0" err="1"/>
              <a:t>neonatus</a:t>
            </a:r>
            <a:r>
              <a:rPr dirty="0"/>
              <a:t>)</a:t>
            </a:r>
          </a:p>
          <a:p>
            <a:pPr algn="l">
              <a:defRPr sz="4500">
                <a:latin typeface="SF Pro Rounded Regular"/>
                <a:ea typeface="SF Pro Rounded Regular"/>
                <a:cs typeface="SF Pro Rounded Regular"/>
                <a:sym typeface="SF Pro Rounded Regular"/>
              </a:defRPr>
            </a:pPr>
            <a:r>
              <a:rPr b="1" dirty="0" err="1">
                <a:latin typeface="SF Pro Rounded Bold"/>
                <a:ea typeface="SF Pro Rounded Bold"/>
                <a:cs typeface="SF Pro Rounded Bold"/>
                <a:sym typeface="SF Pro Rounded Bold"/>
              </a:rPr>
              <a:t>akurasi</a:t>
            </a:r>
            <a:r>
              <a:rPr dirty="0"/>
              <a:t> ± 2% (</a:t>
            </a:r>
            <a:r>
              <a:rPr dirty="0" err="1"/>
              <a:t>dewasa</a:t>
            </a:r>
            <a:r>
              <a:rPr dirty="0"/>
              <a:t>/</a:t>
            </a:r>
            <a:r>
              <a:rPr dirty="0" err="1"/>
              <a:t>anak-anak</a:t>
            </a:r>
            <a:r>
              <a:rPr dirty="0"/>
              <a:t>) | ± 3% (</a:t>
            </a:r>
            <a:r>
              <a:rPr dirty="0" err="1"/>
              <a:t>neonatus</a:t>
            </a:r>
            <a:r>
              <a:rPr dirty="0"/>
              <a:t>)</a:t>
            </a:r>
          </a:p>
        </p:txBody>
      </p:sp>
      <p:sp>
        <p:nvSpPr>
          <p:cNvPr id="398" name="Text"/>
          <p:cNvSpPr txBox="1"/>
          <p:nvPr/>
        </p:nvSpPr>
        <p:spPr>
          <a:xfrm>
            <a:off x="7461250" y="4902199"/>
            <a:ext cx="190500"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lnSpc>
                <a:spcPts val="2800"/>
              </a:lnSpc>
              <a:defRPr sz="1200">
                <a:solidFill>
                  <a:srgbClr val="000000"/>
                </a:solidFill>
                <a:latin typeface="Times Roman"/>
                <a:ea typeface="Times Roman"/>
                <a:cs typeface="Times Roman"/>
                <a:sym typeface="Times Roman"/>
              </a:defRPr>
            </a:lvl1pPr>
          </a:lstStyle>
          <a:p>
            <a:r>
              <a:t>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4799" y="1239964"/>
            <a:ext cx="3358923" cy="979686"/>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708" t="38889" r="8750" b="46111"/>
          <a:stretch/>
        </p:blipFill>
        <p:spPr>
          <a:xfrm>
            <a:off x="1404321" y="2966734"/>
            <a:ext cx="16192500" cy="2057400"/>
          </a:xfrm>
          <a:prstGeom prst="rect">
            <a:avLst/>
          </a:prstGeom>
        </p:spPr>
      </p:pic>
      <p:pic>
        <p:nvPicPr>
          <p:cNvPr id="397" name="page94image38683456.png" descr="page94image38683456.png"/>
          <p:cNvPicPr>
            <a:picLocks noChangeAspect="1"/>
          </p:cNvPicPr>
          <p:nvPr/>
        </p:nvPicPr>
        <p:blipFill>
          <a:blip r:embed="rId5">
            <a:extLst/>
          </a:blip>
          <a:stretch>
            <a:fillRect/>
          </a:stretch>
        </p:blipFill>
        <p:spPr>
          <a:xfrm>
            <a:off x="16720722" y="5359400"/>
            <a:ext cx="7140811" cy="277964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Monitoring Pulse Rate (PR)"/>
          <p:cNvSpPr txBox="1"/>
          <p:nvPr/>
        </p:nvSpPr>
        <p:spPr>
          <a:xfrm>
            <a:off x="3283259" y="1392364"/>
            <a:ext cx="10148479" cy="1092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6500">
                <a:gradFill flip="none" rotWithShape="1">
                  <a:gsLst>
                    <a:gs pos="0">
                      <a:srgbClr val="FFA506"/>
                    </a:gs>
                    <a:gs pos="36845">
                      <a:srgbClr val="D178AE"/>
                    </a:gs>
                    <a:gs pos="63922">
                      <a:srgbClr val="FF91EE"/>
                    </a:gs>
                    <a:gs pos="98217">
                      <a:srgbClr val="0099FF"/>
                    </a:gs>
                  </a:gsLst>
                  <a:lin ang="2698612" scaled="0"/>
                </a:gradFill>
                <a:latin typeface="SF Pro Rounded Bold"/>
                <a:ea typeface="SF Pro Rounded Bold"/>
                <a:cs typeface="SF Pro Rounded Bold"/>
                <a:sym typeface="SF Pro Rounded Bold"/>
              </a:defRPr>
            </a:lvl1pPr>
          </a:lstStyle>
          <a:p>
            <a:r>
              <a:t>Monitoring Pulse Rate (PR)</a:t>
            </a:r>
          </a:p>
        </p:txBody>
      </p:sp>
      <p:sp>
        <p:nvSpPr>
          <p:cNvPr id="350" name="Heart"/>
          <p:cNvSpPr/>
          <p:nvPr/>
        </p:nvSpPr>
        <p:spPr>
          <a:xfrm>
            <a:off x="1606859" y="1326767"/>
            <a:ext cx="1343280" cy="1187080"/>
          </a:xfrm>
          <a:custGeom>
            <a:avLst/>
            <a:gdLst/>
            <a:ahLst/>
            <a:cxnLst>
              <a:cxn ang="0">
                <a:pos x="wd2" y="hd2"/>
              </a:cxn>
              <a:cxn ang="5400000">
                <a:pos x="wd2" y="hd2"/>
              </a:cxn>
              <a:cxn ang="10800000">
                <a:pos x="wd2" y="hd2"/>
              </a:cxn>
              <a:cxn ang="16200000">
                <a:pos x="wd2" y="hd2"/>
              </a:cxn>
            </a:cxnLst>
            <a:rect l="0" t="0" r="r" b="b"/>
            <a:pathLst>
              <a:path w="21506" h="21433" extrusionOk="0">
                <a:moveTo>
                  <a:pt x="5838" y="8"/>
                </a:moveTo>
                <a:cubicBezTo>
                  <a:pt x="3712" y="114"/>
                  <a:pt x="158" y="1891"/>
                  <a:pt x="2" y="7232"/>
                </a:cubicBezTo>
                <a:cubicBezTo>
                  <a:pt x="-54" y="9134"/>
                  <a:pt x="1253" y="14877"/>
                  <a:pt x="10702" y="21433"/>
                </a:cubicBezTo>
                <a:cubicBezTo>
                  <a:pt x="20130" y="14892"/>
                  <a:pt x="21546" y="9139"/>
                  <a:pt x="21505" y="7232"/>
                </a:cubicBezTo>
                <a:cubicBezTo>
                  <a:pt x="21391" y="1889"/>
                  <a:pt x="17806" y="115"/>
                  <a:pt x="15669" y="8"/>
                </a:cubicBezTo>
                <a:cubicBezTo>
                  <a:pt x="12170" y="-167"/>
                  <a:pt x="10753" y="2729"/>
                  <a:pt x="10753" y="2729"/>
                </a:cubicBezTo>
                <a:cubicBezTo>
                  <a:pt x="10753" y="2729"/>
                  <a:pt x="9337" y="-167"/>
                  <a:pt x="5838" y="8"/>
                </a:cubicBezTo>
                <a:close/>
              </a:path>
            </a:pathLst>
          </a:custGeom>
          <a:gradFill>
            <a:gsLst>
              <a:gs pos="0">
                <a:srgbClr val="FFB116"/>
              </a:gs>
              <a:gs pos="39761">
                <a:srgbClr val="BD56B2"/>
              </a:gs>
              <a:gs pos="65358">
                <a:srgbClr val="6A6EE3"/>
              </a:gs>
              <a:gs pos="99313">
                <a:srgbClr val="008FEF"/>
              </a:gs>
            </a:gsLst>
            <a:path>
              <a:fillToRect l="-52328" t="56014" r="152328" b="43985"/>
            </a:path>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51" name="mengukur jumlah pulsa arterial sebagai indikasi aktivitas mekanik dari jantung"/>
          <p:cNvSpPr txBox="1"/>
          <p:nvPr/>
        </p:nvSpPr>
        <p:spPr>
          <a:xfrm>
            <a:off x="1624043" y="6840262"/>
            <a:ext cx="15773601" cy="32603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500">
                <a:latin typeface="SF Pro Rounded Regular"/>
                <a:ea typeface="SF Pro Rounded Regular"/>
                <a:cs typeface="SF Pro Rounded Regular"/>
                <a:sym typeface="SF Pro Rounded Regular"/>
              </a:defRPr>
            </a:lvl1pPr>
          </a:lstStyle>
          <a:p>
            <a:pPr marL="685800" indent="-685800">
              <a:lnSpc>
                <a:spcPct val="114000"/>
              </a:lnSpc>
              <a:buFont typeface="Arial" panose="020B0604020202020204" pitchFamily="34" charset="0"/>
              <a:buChar char="•"/>
            </a:pPr>
            <a:r>
              <a:rPr lang="en-US" dirty="0" err="1"/>
              <a:t>M</a:t>
            </a:r>
            <a:r>
              <a:rPr dirty="0" err="1" smtClean="0"/>
              <a:t>engukur</a:t>
            </a:r>
            <a:r>
              <a:rPr dirty="0" smtClean="0"/>
              <a:t> </a:t>
            </a:r>
            <a:r>
              <a:rPr dirty="0" err="1"/>
              <a:t>jumlah</a:t>
            </a:r>
            <a:r>
              <a:rPr dirty="0"/>
              <a:t> </a:t>
            </a:r>
            <a:r>
              <a:rPr dirty="0" err="1"/>
              <a:t>pulsa</a:t>
            </a:r>
            <a:r>
              <a:rPr dirty="0"/>
              <a:t> arterial </a:t>
            </a:r>
            <a:r>
              <a:rPr dirty="0" err="1"/>
              <a:t>sebagai</a:t>
            </a:r>
            <a:r>
              <a:rPr dirty="0"/>
              <a:t> </a:t>
            </a:r>
            <a:r>
              <a:rPr dirty="0" err="1"/>
              <a:t>indikasi</a:t>
            </a:r>
            <a:r>
              <a:rPr dirty="0"/>
              <a:t> </a:t>
            </a:r>
            <a:r>
              <a:rPr dirty="0" err="1"/>
              <a:t>aktivitas</a:t>
            </a:r>
            <a:r>
              <a:rPr dirty="0"/>
              <a:t> </a:t>
            </a:r>
            <a:r>
              <a:rPr dirty="0" err="1"/>
              <a:t>mekanik</a:t>
            </a:r>
            <a:r>
              <a:rPr dirty="0"/>
              <a:t> </a:t>
            </a:r>
            <a:r>
              <a:rPr dirty="0" err="1"/>
              <a:t>dari</a:t>
            </a:r>
            <a:r>
              <a:rPr dirty="0"/>
              <a:t> </a:t>
            </a:r>
            <a:r>
              <a:rPr dirty="0" err="1" smtClean="0"/>
              <a:t>jantung</a:t>
            </a:r>
            <a:endParaRPr lang="en-US" dirty="0" smtClean="0"/>
          </a:p>
          <a:p>
            <a:pPr marL="685800" indent="-685800">
              <a:lnSpc>
                <a:spcPct val="114000"/>
              </a:lnSpc>
              <a:buFont typeface="Arial" panose="020B0604020202020204" pitchFamily="34" charset="0"/>
              <a:buChar char="•"/>
            </a:pPr>
            <a:r>
              <a:rPr lang="en-US" dirty="0" err="1"/>
              <a:t>D</a:t>
            </a:r>
            <a:r>
              <a:rPr lang="en-US" dirty="0" err="1" smtClean="0"/>
              <a:t>iukur</a:t>
            </a:r>
            <a:r>
              <a:rPr lang="en-US" dirty="0" smtClean="0"/>
              <a:t> </a:t>
            </a:r>
            <a:r>
              <a:rPr lang="en-US" dirty="0" err="1"/>
              <a:t>dalam</a:t>
            </a:r>
            <a:r>
              <a:rPr lang="en-US" dirty="0"/>
              <a:t> </a:t>
            </a:r>
            <a:r>
              <a:rPr lang="en-US" dirty="0" err="1"/>
              <a:t>satuan</a:t>
            </a:r>
            <a:r>
              <a:rPr lang="en-US" dirty="0"/>
              <a:t> beats per minute (bpm</a:t>
            </a:r>
            <a:r>
              <a:rPr lang="en-US" dirty="0" smtClean="0"/>
              <a:t>)</a:t>
            </a:r>
          </a:p>
          <a:p>
            <a:pPr marL="685800" indent="-685800">
              <a:lnSpc>
                <a:spcPct val="114000"/>
              </a:lnSpc>
              <a:buFont typeface="Arial" panose="020B0604020202020204" pitchFamily="34" charset="0"/>
              <a:buChar char="•"/>
            </a:pPr>
            <a:r>
              <a:rPr lang="sv-SE" dirty="0"/>
              <a:t>D</a:t>
            </a:r>
            <a:r>
              <a:rPr lang="sv-SE" dirty="0" smtClean="0"/>
              <a:t>apat </a:t>
            </a:r>
            <a:r>
              <a:rPr lang="sv-SE" dirty="0"/>
              <a:t>dijadikan parameter untuk trigger </a:t>
            </a:r>
            <a:r>
              <a:rPr lang="sv-SE" dirty="0" smtClean="0"/>
              <a:t>alarm</a:t>
            </a:r>
            <a:endParaRPr lang="sv-SE" dirty="0"/>
          </a:p>
        </p:txBody>
      </p:sp>
      <p:sp>
        <p:nvSpPr>
          <p:cNvPr id="354" name="rentang deteksi 25-300 bpm…"/>
          <p:cNvSpPr txBox="1"/>
          <p:nvPr/>
        </p:nvSpPr>
        <p:spPr>
          <a:xfrm>
            <a:off x="1624043" y="10444565"/>
            <a:ext cx="15773601" cy="147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500">
                <a:latin typeface="SF Pro Rounded Regular"/>
                <a:ea typeface="SF Pro Rounded Regular"/>
                <a:cs typeface="SF Pro Rounded Regular"/>
                <a:sym typeface="SF Pro Rounded Regular"/>
              </a:defRPr>
            </a:pPr>
            <a:r>
              <a:rPr b="1" dirty="0" err="1">
                <a:latin typeface="SF Pro Rounded Bold"/>
                <a:ea typeface="SF Pro Rounded Bold"/>
                <a:cs typeface="SF Pro Rounded Bold"/>
                <a:sym typeface="SF Pro Rounded Bold"/>
              </a:rPr>
              <a:t>rentang</a:t>
            </a:r>
            <a:r>
              <a:rPr b="1" dirty="0">
                <a:latin typeface="SF Pro Rounded Bold"/>
                <a:ea typeface="SF Pro Rounded Bold"/>
                <a:cs typeface="SF Pro Rounded Bold"/>
                <a:sym typeface="SF Pro Rounded Bold"/>
              </a:rPr>
              <a:t> </a:t>
            </a:r>
            <a:r>
              <a:rPr b="1" dirty="0" err="1">
                <a:latin typeface="SF Pro Rounded Bold"/>
                <a:ea typeface="SF Pro Rounded Bold"/>
                <a:cs typeface="SF Pro Rounded Bold"/>
                <a:sym typeface="SF Pro Rounded Bold"/>
              </a:rPr>
              <a:t>deteksi</a:t>
            </a:r>
            <a:r>
              <a:rPr b="1" dirty="0"/>
              <a:t> </a:t>
            </a:r>
            <a:r>
              <a:rPr dirty="0"/>
              <a:t>25-300 bpm</a:t>
            </a:r>
          </a:p>
          <a:p>
            <a:pPr algn="l">
              <a:defRPr sz="4500">
                <a:latin typeface="SF Pro Rounded Regular"/>
                <a:ea typeface="SF Pro Rounded Regular"/>
                <a:cs typeface="SF Pro Rounded Regular"/>
                <a:sym typeface="SF Pro Rounded Regular"/>
              </a:defRPr>
            </a:pPr>
            <a:r>
              <a:rPr b="1" dirty="0" err="1">
                <a:latin typeface="SF Pro Rounded Bold"/>
                <a:ea typeface="SF Pro Rounded Bold"/>
                <a:cs typeface="SF Pro Rounded Bold"/>
                <a:sym typeface="SF Pro Rounded Bold"/>
              </a:rPr>
              <a:t>akurasi</a:t>
            </a:r>
            <a:r>
              <a:rPr dirty="0"/>
              <a:t> </a:t>
            </a:r>
            <a:r>
              <a:rPr dirty="0" smtClean="0"/>
              <a:t>±</a:t>
            </a:r>
            <a:r>
              <a:rPr lang="en-US" dirty="0" smtClean="0"/>
              <a:t>2 bpm</a:t>
            </a:r>
            <a:endParaRPr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6015" t="37923" r="8750" b="46110"/>
          <a:stretch/>
        </p:blipFill>
        <p:spPr>
          <a:xfrm>
            <a:off x="1624043" y="3140915"/>
            <a:ext cx="18278946" cy="3355424"/>
          </a:xfrm>
          <a:prstGeom prst="rect">
            <a:avLst/>
          </a:prstGeom>
        </p:spPr>
      </p:pic>
      <p:sp>
        <p:nvSpPr>
          <p:cNvPr id="2" name="Rectangle 1"/>
          <p:cNvSpPr/>
          <p:nvPr/>
        </p:nvSpPr>
        <p:spPr>
          <a:xfrm>
            <a:off x="15344735" y="3231388"/>
            <a:ext cx="4010063" cy="2902712"/>
          </a:xfrm>
          <a:prstGeom prst="rect">
            <a:avLst/>
          </a:prstGeom>
          <a:noFill/>
          <a:ln w="120650" cap="flat">
            <a:solidFill>
              <a:schemeClr val="bg1">
                <a:lumMod val="9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54799" y="1239964"/>
            <a:ext cx="3358923" cy="979686"/>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6" presetClass="emph" presetSubtype="0" fill="hold" grpId="1" nodeType="clickEffect">
                                  <p:stCondLst>
                                    <p:cond delay="0"/>
                                  </p:stCondLst>
                                  <p:childTnLst>
                                    <p:animEffect transition="out" filter="fade">
                                      <p:cBhvr>
                                        <p:cTn id="6" dur="20000" fill="hold" tmFilter="0, 0; .2, .5; .8, .5; 1, 0"/>
                                        <p:tgtEl>
                                          <p:spTgt spid="350"/>
                                        </p:tgtEl>
                                      </p:cBhvr>
                                    </p:animEffect>
                                    <p:animScale>
                                      <p:cBhvr>
                                        <p:cTn id="7" dur="10000" autoRev="1" fill="hold"/>
                                        <p:tgtEl>
                                          <p:spTgt spid="3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330378" y="1474855"/>
            <a:ext cx="16781639" cy="3509412"/>
            <a:chOff x="2129853" y="4577313"/>
            <a:chExt cx="20124294" cy="4561374"/>
          </a:xfrm>
        </p:grpSpPr>
        <p:sp>
          <p:nvSpPr>
            <p:cNvPr id="6" name="Rounded Rectangle"/>
            <p:cNvSpPr/>
            <p:nvPr/>
          </p:nvSpPr>
          <p:spPr>
            <a:xfrm>
              <a:off x="2129853" y="4577313"/>
              <a:ext cx="20124294" cy="4561374"/>
            </a:xfrm>
            <a:prstGeom prst="roundRect">
              <a:avLst>
                <a:gd name="adj" fmla="val 4241"/>
              </a:avLst>
            </a:prstGeom>
            <a:solidFill>
              <a:srgbClr val="D5D5D5"/>
            </a:solidFill>
            <a:ln w="12700">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sz="5400"/>
            </a:p>
          </p:txBody>
        </p:sp>
        <p:sp>
          <p:nvSpPr>
            <p:cNvPr id="7" name="Overview"/>
            <p:cNvSpPr/>
            <p:nvPr/>
          </p:nvSpPr>
          <p:spPr>
            <a:xfrm>
              <a:off x="4485766" y="5100196"/>
              <a:ext cx="6787680" cy="1668146"/>
            </a:xfrm>
            <a:prstGeom prst="roundRect">
              <a:avLst>
                <a:gd name="adj" fmla="val 10820"/>
              </a:avLst>
            </a:prstGeom>
            <a:solidFill>
              <a:schemeClr val="bg1">
                <a:lumMod val="5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6000">
                  <a:solidFill>
                    <a:srgbClr val="FFFFFF"/>
                  </a:solidFill>
                  <a:latin typeface="SF Pro Rounded Bold"/>
                  <a:ea typeface="SF Pro Rounded Bold"/>
                  <a:cs typeface="SF Pro Rounded Bold"/>
                  <a:sym typeface="SF Pro Rounded Bold"/>
                </a:defRPr>
              </a:lvl1pPr>
            </a:lstStyle>
            <a:p>
              <a:pPr algn="ctr"/>
              <a:r>
                <a:rPr sz="5400" dirty="0"/>
                <a:t>Overview</a:t>
              </a:r>
            </a:p>
          </p:txBody>
        </p:sp>
        <p:sp>
          <p:nvSpPr>
            <p:cNvPr id="8" name="Fungsi Dasar"/>
            <p:cNvSpPr/>
            <p:nvPr/>
          </p:nvSpPr>
          <p:spPr>
            <a:xfrm>
              <a:off x="4485766" y="7126428"/>
              <a:ext cx="6787680" cy="1668145"/>
            </a:xfrm>
            <a:prstGeom prst="roundRect">
              <a:avLst>
                <a:gd name="adj" fmla="val 11674"/>
              </a:avLst>
            </a:prstGeom>
            <a:solidFill>
              <a:schemeClr val="bg1">
                <a:lumMod val="5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6000">
                  <a:solidFill>
                    <a:srgbClr val="FFFFFF"/>
                  </a:solidFill>
                  <a:latin typeface="SF Pro Rounded Bold"/>
                  <a:ea typeface="SF Pro Rounded Bold"/>
                  <a:cs typeface="SF Pro Rounded Bold"/>
                  <a:sym typeface="SF Pro Rounded Bold"/>
                </a:defRPr>
              </a:lvl1pPr>
            </a:lstStyle>
            <a:p>
              <a:pPr algn="ctr"/>
              <a:r>
                <a:rPr sz="5400" dirty="0" err="1"/>
                <a:t>Fungsi</a:t>
              </a:r>
              <a:r>
                <a:rPr sz="5400" dirty="0"/>
                <a:t> </a:t>
              </a:r>
              <a:r>
                <a:rPr sz="5400" dirty="0" err="1"/>
                <a:t>Dasar</a:t>
              </a:r>
              <a:endParaRPr sz="5400" dirty="0"/>
            </a:p>
          </p:txBody>
        </p:sp>
        <p:sp>
          <p:nvSpPr>
            <p:cNvPr id="9" name="Ballot"/>
            <p:cNvSpPr/>
            <p:nvPr/>
          </p:nvSpPr>
          <p:spPr>
            <a:xfrm>
              <a:off x="13338481" y="5947214"/>
              <a:ext cx="1367603" cy="1821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sz="5400"/>
            </a:p>
          </p:txBody>
        </p:sp>
        <p:sp>
          <p:nvSpPr>
            <p:cNvPr id="10" name="Heart"/>
            <p:cNvSpPr/>
            <p:nvPr/>
          </p:nvSpPr>
          <p:spPr>
            <a:xfrm>
              <a:off x="16010308" y="5844780"/>
              <a:ext cx="1367602" cy="2026440"/>
            </a:xfrm>
            <a:custGeom>
              <a:avLst/>
              <a:gdLst/>
              <a:ahLst/>
              <a:cxnLst>
                <a:cxn ang="0">
                  <a:pos x="wd2" y="hd2"/>
                </a:cxn>
                <a:cxn ang="5400000">
                  <a:pos x="wd2" y="hd2"/>
                </a:cxn>
                <a:cxn ang="10800000">
                  <a:pos x="wd2" y="hd2"/>
                </a:cxn>
                <a:cxn ang="16200000">
                  <a:pos x="wd2" y="hd2"/>
                </a:cxn>
              </a:cxnLst>
              <a:rect l="0" t="0" r="r" b="b"/>
              <a:pathLst>
                <a:path w="21599" h="21095" extrusionOk="0">
                  <a:moveTo>
                    <a:pt x="11722" y="0"/>
                  </a:moveTo>
                  <a:cubicBezTo>
                    <a:pt x="11533" y="1"/>
                    <a:pt x="11335" y="18"/>
                    <a:pt x="11113" y="49"/>
                  </a:cubicBezTo>
                  <a:cubicBezTo>
                    <a:pt x="11034" y="61"/>
                    <a:pt x="10968" y="97"/>
                    <a:pt x="10940" y="147"/>
                  </a:cubicBezTo>
                  <a:cubicBezTo>
                    <a:pt x="10700" y="567"/>
                    <a:pt x="10586" y="981"/>
                    <a:pt x="10539" y="1363"/>
                  </a:cubicBezTo>
                  <a:cubicBezTo>
                    <a:pt x="10534" y="1400"/>
                    <a:pt x="10496" y="1432"/>
                    <a:pt x="10443" y="1444"/>
                  </a:cubicBezTo>
                  <a:cubicBezTo>
                    <a:pt x="10384" y="1459"/>
                    <a:pt x="10326" y="1475"/>
                    <a:pt x="10268" y="1491"/>
                  </a:cubicBezTo>
                  <a:cubicBezTo>
                    <a:pt x="10195" y="1510"/>
                    <a:pt x="10113" y="1491"/>
                    <a:pt x="10080" y="1444"/>
                  </a:cubicBezTo>
                  <a:cubicBezTo>
                    <a:pt x="9861" y="1142"/>
                    <a:pt x="9597" y="826"/>
                    <a:pt x="9360" y="557"/>
                  </a:cubicBezTo>
                  <a:cubicBezTo>
                    <a:pt x="9308" y="497"/>
                    <a:pt x="9190" y="479"/>
                    <a:pt x="9102" y="516"/>
                  </a:cubicBezTo>
                  <a:cubicBezTo>
                    <a:pt x="8755" y="660"/>
                    <a:pt x="8450" y="818"/>
                    <a:pt x="8197" y="967"/>
                  </a:cubicBezTo>
                  <a:cubicBezTo>
                    <a:pt x="8123" y="1010"/>
                    <a:pt x="8097" y="1078"/>
                    <a:pt x="8131" y="1139"/>
                  </a:cubicBezTo>
                  <a:cubicBezTo>
                    <a:pt x="8318" y="1465"/>
                    <a:pt x="8471" y="1824"/>
                    <a:pt x="8580" y="2112"/>
                  </a:cubicBezTo>
                  <a:cubicBezTo>
                    <a:pt x="8613" y="2199"/>
                    <a:pt x="8582" y="2290"/>
                    <a:pt x="8495" y="2358"/>
                  </a:cubicBezTo>
                  <a:cubicBezTo>
                    <a:pt x="8154" y="2628"/>
                    <a:pt x="7865" y="2946"/>
                    <a:pt x="7645" y="3310"/>
                  </a:cubicBezTo>
                  <a:cubicBezTo>
                    <a:pt x="5923" y="6167"/>
                    <a:pt x="7084" y="7798"/>
                    <a:pt x="7545" y="8283"/>
                  </a:cubicBezTo>
                  <a:cubicBezTo>
                    <a:pt x="7620" y="8362"/>
                    <a:pt x="7793" y="8366"/>
                    <a:pt x="7878" y="8292"/>
                  </a:cubicBezTo>
                  <a:cubicBezTo>
                    <a:pt x="8362" y="7865"/>
                    <a:pt x="9816" y="6564"/>
                    <a:pt x="11213" y="5125"/>
                  </a:cubicBezTo>
                  <a:cubicBezTo>
                    <a:pt x="12493" y="3806"/>
                    <a:pt x="14455" y="2936"/>
                    <a:pt x="15077" y="2681"/>
                  </a:cubicBezTo>
                  <a:cubicBezTo>
                    <a:pt x="15186" y="2636"/>
                    <a:pt x="15216" y="2540"/>
                    <a:pt x="15145" y="2469"/>
                  </a:cubicBezTo>
                  <a:cubicBezTo>
                    <a:pt x="14897" y="2223"/>
                    <a:pt x="14613" y="2016"/>
                    <a:pt x="14300" y="1848"/>
                  </a:cubicBezTo>
                  <a:cubicBezTo>
                    <a:pt x="14236" y="1813"/>
                    <a:pt x="14215" y="1755"/>
                    <a:pt x="14247" y="1705"/>
                  </a:cubicBezTo>
                  <a:cubicBezTo>
                    <a:pt x="14413" y="1449"/>
                    <a:pt x="14590" y="1188"/>
                    <a:pt x="14746" y="965"/>
                  </a:cubicBezTo>
                  <a:cubicBezTo>
                    <a:pt x="14786" y="907"/>
                    <a:pt x="14763" y="839"/>
                    <a:pt x="14688" y="798"/>
                  </a:cubicBezTo>
                  <a:cubicBezTo>
                    <a:pt x="14465" y="678"/>
                    <a:pt x="14197" y="558"/>
                    <a:pt x="13881" y="448"/>
                  </a:cubicBezTo>
                  <a:cubicBezTo>
                    <a:pt x="13788" y="416"/>
                    <a:pt x="13675" y="426"/>
                    <a:pt x="13600" y="474"/>
                  </a:cubicBezTo>
                  <a:cubicBezTo>
                    <a:pt x="13155" y="761"/>
                    <a:pt x="12868" y="1035"/>
                    <a:pt x="12682" y="1266"/>
                  </a:cubicBezTo>
                  <a:cubicBezTo>
                    <a:pt x="12652" y="1303"/>
                    <a:pt x="12588" y="1321"/>
                    <a:pt x="12524" y="1314"/>
                  </a:cubicBezTo>
                  <a:cubicBezTo>
                    <a:pt x="12433" y="1303"/>
                    <a:pt x="12341" y="1297"/>
                    <a:pt x="12249" y="1291"/>
                  </a:cubicBezTo>
                  <a:cubicBezTo>
                    <a:pt x="12167" y="1285"/>
                    <a:pt x="12109" y="1235"/>
                    <a:pt x="12121" y="1182"/>
                  </a:cubicBezTo>
                  <a:cubicBezTo>
                    <a:pt x="12204" y="803"/>
                    <a:pt x="12308" y="435"/>
                    <a:pt x="12397" y="172"/>
                  </a:cubicBezTo>
                  <a:cubicBezTo>
                    <a:pt x="12416" y="115"/>
                    <a:pt x="12361" y="59"/>
                    <a:pt x="12276" y="45"/>
                  </a:cubicBezTo>
                  <a:cubicBezTo>
                    <a:pt x="12090" y="14"/>
                    <a:pt x="11911" y="-1"/>
                    <a:pt x="11722" y="0"/>
                  </a:cubicBezTo>
                  <a:close/>
                  <a:moveTo>
                    <a:pt x="5960" y="1687"/>
                  </a:moveTo>
                  <a:cubicBezTo>
                    <a:pt x="5924" y="1687"/>
                    <a:pt x="5887" y="1691"/>
                    <a:pt x="5852" y="1701"/>
                  </a:cubicBezTo>
                  <a:lnTo>
                    <a:pt x="4125" y="2175"/>
                  </a:lnTo>
                  <a:cubicBezTo>
                    <a:pt x="3985" y="2213"/>
                    <a:pt x="3918" y="2321"/>
                    <a:pt x="3977" y="2413"/>
                  </a:cubicBezTo>
                  <a:cubicBezTo>
                    <a:pt x="4284" y="2896"/>
                    <a:pt x="5040" y="4329"/>
                    <a:pt x="3864" y="5259"/>
                  </a:cubicBezTo>
                  <a:cubicBezTo>
                    <a:pt x="2644" y="6223"/>
                    <a:pt x="1858" y="6915"/>
                    <a:pt x="1795" y="7789"/>
                  </a:cubicBezTo>
                  <a:cubicBezTo>
                    <a:pt x="1786" y="7916"/>
                    <a:pt x="2018" y="7986"/>
                    <a:pt x="2156" y="7898"/>
                  </a:cubicBezTo>
                  <a:cubicBezTo>
                    <a:pt x="3586" y="6985"/>
                    <a:pt x="5173" y="6418"/>
                    <a:pt x="5672" y="6252"/>
                  </a:cubicBezTo>
                  <a:cubicBezTo>
                    <a:pt x="5770" y="6219"/>
                    <a:pt x="5835" y="6156"/>
                    <a:pt x="5845" y="6084"/>
                  </a:cubicBezTo>
                  <a:cubicBezTo>
                    <a:pt x="5896" y="5710"/>
                    <a:pt x="6110" y="4503"/>
                    <a:pt x="6843" y="3414"/>
                  </a:cubicBezTo>
                  <a:cubicBezTo>
                    <a:pt x="6936" y="3275"/>
                    <a:pt x="6949" y="3117"/>
                    <a:pt x="6875" y="2973"/>
                  </a:cubicBezTo>
                  <a:cubicBezTo>
                    <a:pt x="6561" y="2361"/>
                    <a:pt x="6334" y="1990"/>
                    <a:pt x="6211" y="1798"/>
                  </a:cubicBezTo>
                  <a:cubicBezTo>
                    <a:pt x="6166" y="1729"/>
                    <a:pt x="6067" y="1688"/>
                    <a:pt x="5960" y="1687"/>
                  </a:cubicBezTo>
                  <a:close/>
                  <a:moveTo>
                    <a:pt x="17710" y="2796"/>
                  </a:moveTo>
                  <a:cubicBezTo>
                    <a:pt x="14128" y="3251"/>
                    <a:pt x="12899" y="4571"/>
                    <a:pt x="10446" y="6897"/>
                  </a:cubicBezTo>
                  <a:cubicBezTo>
                    <a:pt x="8658" y="8591"/>
                    <a:pt x="6919" y="9692"/>
                    <a:pt x="4739" y="10468"/>
                  </a:cubicBezTo>
                  <a:cubicBezTo>
                    <a:pt x="4525" y="10544"/>
                    <a:pt x="4337" y="10342"/>
                    <a:pt x="4538" y="10252"/>
                  </a:cubicBezTo>
                  <a:cubicBezTo>
                    <a:pt x="5703" y="9730"/>
                    <a:pt x="6496" y="9269"/>
                    <a:pt x="6838" y="9060"/>
                  </a:cubicBezTo>
                  <a:cubicBezTo>
                    <a:pt x="6943" y="8996"/>
                    <a:pt x="6959" y="8891"/>
                    <a:pt x="6875" y="8814"/>
                  </a:cubicBezTo>
                  <a:cubicBezTo>
                    <a:pt x="6581" y="8543"/>
                    <a:pt x="5949" y="7853"/>
                    <a:pt x="5842" y="6845"/>
                  </a:cubicBezTo>
                  <a:cubicBezTo>
                    <a:pt x="5834" y="6772"/>
                    <a:pt x="5713" y="6729"/>
                    <a:pt x="5617" y="6766"/>
                  </a:cubicBezTo>
                  <a:cubicBezTo>
                    <a:pt x="2431" y="7985"/>
                    <a:pt x="0" y="9475"/>
                    <a:pt x="0" y="12423"/>
                  </a:cubicBezTo>
                  <a:cubicBezTo>
                    <a:pt x="0" y="17020"/>
                    <a:pt x="7570" y="17905"/>
                    <a:pt x="11316" y="20019"/>
                  </a:cubicBezTo>
                  <a:cubicBezTo>
                    <a:pt x="14094" y="21588"/>
                    <a:pt x="17510" y="21599"/>
                    <a:pt x="18384" y="18991"/>
                  </a:cubicBezTo>
                  <a:cubicBezTo>
                    <a:pt x="19484" y="15711"/>
                    <a:pt x="21598" y="14918"/>
                    <a:pt x="21599" y="12159"/>
                  </a:cubicBezTo>
                  <a:cubicBezTo>
                    <a:pt x="21600" y="8407"/>
                    <a:pt x="16913" y="7232"/>
                    <a:pt x="15378" y="6948"/>
                  </a:cubicBezTo>
                  <a:cubicBezTo>
                    <a:pt x="15111" y="6898"/>
                    <a:pt x="14833" y="6992"/>
                    <a:pt x="14736" y="7163"/>
                  </a:cubicBezTo>
                  <a:cubicBezTo>
                    <a:pt x="14229" y="8058"/>
                    <a:pt x="13569" y="8963"/>
                    <a:pt x="12931" y="9739"/>
                  </a:cubicBezTo>
                  <a:cubicBezTo>
                    <a:pt x="12906" y="9770"/>
                    <a:pt x="12897" y="9804"/>
                    <a:pt x="12903" y="9838"/>
                  </a:cubicBezTo>
                  <a:cubicBezTo>
                    <a:pt x="13041" y="10635"/>
                    <a:pt x="13856" y="12480"/>
                    <a:pt x="18442" y="12514"/>
                  </a:cubicBezTo>
                  <a:cubicBezTo>
                    <a:pt x="18615" y="12516"/>
                    <a:pt x="18627" y="12684"/>
                    <a:pt x="18454" y="12698"/>
                  </a:cubicBezTo>
                  <a:cubicBezTo>
                    <a:pt x="15394" y="12942"/>
                    <a:pt x="13494" y="12360"/>
                    <a:pt x="12226" y="10797"/>
                  </a:cubicBezTo>
                  <a:cubicBezTo>
                    <a:pt x="12180" y="10741"/>
                    <a:pt x="12059" y="10739"/>
                    <a:pt x="12008" y="10794"/>
                  </a:cubicBezTo>
                  <a:cubicBezTo>
                    <a:pt x="11820" y="10994"/>
                    <a:pt x="11644" y="11173"/>
                    <a:pt x="11486" y="11324"/>
                  </a:cubicBezTo>
                  <a:cubicBezTo>
                    <a:pt x="11331" y="11473"/>
                    <a:pt x="11233" y="11645"/>
                    <a:pt x="11206" y="11825"/>
                  </a:cubicBezTo>
                  <a:cubicBezTo>
                    <a:pt x="11076" y="12662"/>
                    <a:pt x="11110" y="13401"/>
                    <a:pt x="11261" y="14060"/>
                  </a:cubicBezTo>
                  <a:cubicBezTo>
                    <a:pt x="11282" y="14151"/>
                    <a:pt x="11375" y="14228"/>
                    <a:pt x="11506" y="14259"/>
                  </a:cubicBezTo>
                  <a:cubicBezTo>
                    <a:pt x="12699" y="14545"/>
                    <a:pt x="13970" y="14947"/>
                    <a:pt x="15157" y="15732"/>
                  </a:cubicBezTo>
                  <a:cubicBezTo>
                    <a:pt x="15273" y="15809"/>
                    <a:pt x="15120" y="15929"/>
                    <a:pt x="14987" y="15866"/>
                  </a:cubicBezTo>
                  <a:cubicBezTo>
                    <a:pt x="13324" y="15077"/>
                    <a:pt x="12167" y="14894"/>
                    <a:pt x="11629" y="14854"/>
                  </a:cubicBezTo>
                  <a:cubicBezTo>
                    <a:pt x="11570" y="14850"/>
                    <a:pt x="11526" y="14886"/>
                    <a:pt x="11542" y="14924"/>
                  </a:cubicBezTo>
                  <a:cubicBezTo>
                    <a:pt x="12090" y="16223"/>
                    <a:pt x="13092" y="17158"/>
                    <a:pt x="14016" y="17895"/>
                  </a:cubicBezTo>
                  <a:cubicBezTo>
                    <a:pt x="14154" y="18006"/>
                    <a:pt x="13922" y="18148"/>
                    <a:pt x="13766" y="18049"/>
                  </a:cubicBezTo>
                  <a:cubicBezTo>
                    <a:pt x="12788" y="17436"/>
                    <a:pt x="12083" y="16766"/>
                    <a:pt x="11577" y="16104"/>
                  </a:cubicBezTo>
                  <a:cubicBezTo>
                    <a:pt x="11543" y="16060"/>
                    <a:pt x="11450" y="16057"/>
                    <a:pt x="11411" y="16099"/>
                  </a:cubicBezTo>
                  <a:cubicBezTo>
                    <a:pt x="11214" y="16309"/>
                    <a:pt x="10950" y="16720"/>
                    <a:pt x="10875" y="17462"/>
                  </a:cubicBezTo>
                  <a:cubicBezTo>
                    <a:pt x="10861" y="17592"/>
                    <a:pt x="10571" y="17595"/>
                    <a:pt x="10554" y="17466"/>
                  </a:cubicBezTo>
                  <a:cubicBezTo>
                    <a:pt x="10475" y="16870"/>
                    <a:pt x="10586" y="16307"/>
                    <a:pt x="11103" y="15573"/>
                  </a:cubicBezTo>
                  <a:cubicBezTo>
                    <a:pt x="11139" y="15522"/>
                    <a:pt x="11141" y="15463"/>
                    <a:pt x="11110" y="15410"/>
                  </a:cubicBezTo>
                  <a:cubicBezTo>
                    <a:pt x="10285" y="13990"/>
                    <a:pt x="10284" y="12723"/>
                    <a:pt x="10310" y="12309"/>
                  </a:cubicBezTo>
                  <a:cubicBezTo>
                    <a:pt x="10313" y="12261"/>
                    <a:pt x="10225" y="12236"/>
                    <a:pt x="10175" y="12271"/>
                  </a:cubicBezTo>
                  <a:cubicBezTo>
                    <a:pt x="9950" y="12429"/>
                    <a:pt x="9490" y="12748"/>
                    <a:pt x="8939" y="13116"/>
                  </a:cubicBezTo>
                  <a:cubicBezTo>
                    <a:pt x="8869" y="13162"/>
                    <a:pt x="8838" y="13228"/>
                    <a:pt x="8856" y="13293"/>
                  </a:cubicBezTo>
                  <a:cubicBezTo>
                    <a:pt x="9208" y="14564"/>
                    <a:pt x="8909" y="15327"/>
                    <a:pt x="8495" y="15826"/>
                  </a:cubicBezTo>
                  <a:cubicBezTo>
                    <a:pt x="8405" y="15935"/>
                    <a:pt x="8151" y="15863"/>
                    <a:pt x="8207" y="15745"/>
                  </a:cubicBezTo>
                  <a:cubicBezTo>
                    <a:pt x="8602" y="14908"/>
                    <a:pt x="8457" y="14354"/>
                    <a:pt x="8184" y="13683"/>
                  </a:cubicBezTo>
                  <a:cubicBezTo>
                    <a:pt x="8172" y="13652"/>
                    <a:pt x="8115" y="13638"/>
                    <a:pt x="8076" y="13658"/>
                  </a:cubicBezTo>
                  <a:cubicBezTo>
                    <a:pt x="6944" y="14228"/>
                    <a:pt x="6378" y="14971"/>
                    <a:pt x="6095" y="15552"/>
                  </a:cubicBezTo>
                  <a:cubicBezTo>
                    <a:pt x="6046" y="15654"/>
                    <a:pt x="5815" y="15621"/>
                    <a:pt x="5832" y="15514"/>
                  </a:cubicBezTo>
                  <a:cubicBezTo>
                    <a:pt x="5922" y="14948"/>
                    <a:pt x="6427" y="14160"/>
                    <a:pt x="7953" y="13152"/>
                  </a:cubicBezTo>
                  <a:cubicBezTo>
                    <a:pt x="11621" y="10730"/>
                    <a:pt x="12557" y="9223"/>
                    <a:pt x="14011" y="6902"/>
                  </a:cubicBezTo>
                  <a:cubicBezTo>
                    <a:pt x="15326" y="4803"/>
                    <a:pt x="18598" y="4049"/>
                    <a:pt x="19214" y="3923"/>
                  </a:cubicBezTo>
                  <a:cubicBezTo>
                    <a:pt x="19263" y="3914"/>
                    <a:pt x="19281" y="3875"/>
                    <a:pt x="19249" y="3849"/>
                  </a:cubicBezTo>
                  <a:cubicBezTo>
                    <a:pt x="19041" y="3675"/>
                    <a:pt x="18378" y="3131"/>
                    <a:pt x="17868" y="2824"/>
                  </a:cubicBezTo>
                  <a:cubicBezTo>
                    <a:pt x="17826" y="2799"/>
                    <a:pt x="17765" y="2789"/>
                    <a:pt x="17710" y="2796"/>
                  </a:cubicBezTo>
                  <a:close/>
                </a:path>
              </a:pathLst>
            </a:custGeom>
            <a:solidFill>
              <a:srgbClr val="FFFFFF"/>
            </a:solidFill>
            <a:ln w="12700">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sz="5400"/>
            </a:p>
          </p:txBody>
        </p:sp>
        <p:sp>
          <p:nvSpPr>
            <p:cNvPr id="11" name="Lungs"/>
            <p:cNvSpPr/>
            <p:nvPr/>
          </p:nvSpPr>
          <p:spPr>
            <a:xfrm>
              <a:off x="18521002" y="5844780"/>
              <a:ext cx="2094412" cy="2026440"/>
            </a:xfrm>
            <a:custGeom>
              <a:avLst/>
              <a:gdLst/>
              <a:ahLst/>
              <a:cxnLst>
                <a:cxn ang="0">
                  <a:pos x="wd2" y="hd2"/>
                </a:cxn>
                <a:cxn ang="5400000">
                  <a:pos x="wd2" y="hd2"/>
                </a:cxn>
                <a:cxn ang="10800000">
                  <a:pos x="wd2" y="hd2"/>
                </a:cxn>
                <a:cxn ang="16200000">
                  <a:pos x="wd2" y="hd2"/>
                </a:cxn>
              </a:cxnLst>
              <a:rect l="0" t="0" r="r" b="b"/>
              <a:pathLst>
                <a:path w="21600" h="21520" extrusionOk="0">
                  <a:moveTo>
                    <a:pt x="10776" y="0"/>
                  </a:moveTo>
                  <a:cubicBezTo>
                    <a:pt x="10331" y="2"/>
                    <a:pt x="9887" y="171"/>
                    <a:pt x="9887" y="500"/>
                  </a:cubicBezTo>
                  <a:lnTo>
                    <a:pt x="9887" y="4637"/>
                  </a:lnTo>
                  <a:cubicBezTo>
                    <a:pt x="9887" y="5159"/>
                    <a:pt x="9693" y="5633"/>
                    <a:pt x="9374" y="5990"/>
                  </a:cubicBezTo>
                  <a:cubicBezTo>
                    <a:pt x="9375" y="5536"/>
                    <a:pt x="9375" y="5157"/>
                    <a:pt x="9376" y="4882"/>
                  </a:cubicBezTo>
                  <a:cubicBezTo>
                    <a:pt x="9387" y="1538"/>
                    <a:pt x="7191" y="1111"/>
                    <a:pt x="4851" y="3667"/>
                  </a:cubicBezTo>
                  <a:cubicBezTo>
                    <a:pt x="679" y="8223"/>
                    <a:pt x="0" y="13172"/>
                    <a:pt x="0" y="19754"/>
                  </a:cubicBezTo>
                  <a:cubicBezTo>
                    <a:pt x="0" y="20743"/>
                    <a:pt x="613" y="21598"/>
                    <a:pt x="1570" y="21515"/>
                  </a:cubicBezTo>
                  <a:cubicBezTo>
                    <a:pt x="4705" y="21242"/>
                    <a:pt x="9376" y="19727"/>
                    <a:pt x="9376" y="16181"/>
                  </a:cubicBezTo>
                  <a:cubicBezTo>
                    <a:pt x="9376" y="14941"/>
                    <a:pt x="9373" y="11130"/>
                    <a:pt x="9373" y="8174"/>
                  </a:cubicBezTo>
                  <a:cubicBezTo>
                    <a:pt x="9918" y="7939"/>
                    <a:pt x="10398" y="7575"/>
                    <a:pt x="10776" y="7118"/>
                  </a:cubicBezTo>
                  <a:cubicBezTo>
                    <a:pt x="11164" y="7589"/>
                    <a:pt x="11660" y="7960"/>
                    <a:pt x="12226" y="8193"/>
                  </a:cubicBezTo>
                  <a:cubicBezTo>
                    <a:pt x="12226" y="11147"/>
                    <a:pt x="12224" y="14944"/>
                    <a:pt x="12224" y="16181"/>
                  </a:cubicBezTo>
                  <a:cubicBezTo>
                    <a:pt x="12224" y="19727"/>
                    <a:pt x="16894" y="21242"/>
                    <a:pt x="20029" y="21515"/>
                  </a:cubicBezTo>
                  <a:cubicBezTo>
                    <a:pt x="20985" y="21598"/>
                    <a:pt x="21600" y="20743"/>
                    <a:pt x="21600" y="19754"/>
                  </a:cubicBezTo>
                  <a:cubicBezTo>
                    <a:pt x="21600" y="13172"/>
                    <a:pt x="20921" y="8223"/>
                    <a:pt x="16749" y="3667"/>
                  </a:cubicBezTo>
                  <a:cubicBezTo>
                    <a:pt x="14409" y="1111"/>
                    <a:pt x="12213" y="1538"/>
                    <a:pt x="12224" y="4882"/>
                  </a:cubicBezTo>
                  <a:cubicBezTo>
                    <a:pt x="12225" y="5167"/>
                    <a:pt x="12225" y="5566"/>
                    <a:pt x="12226" y="6044"/>
                  </a:cubicBezTo>
                  <a:cubicBezTo>
                    <a:pt x="11878" y="5682"/>
                    <a:pt x="11662" y="5185"/>
                    <a:pt x="11662" y="4637"/>
                  </a:cubicBezTo>
                  <a:lnTo>
                    <a:pt x="11662" y="500"/>
                  </a:lnTo>
                  <a:cubicBezTo>
                    <a:pt x="11662" y="163"/>
                    <a:pt x="11220" y="-2"/>
                    <a:pt x="10776" y="0"/>
                  </a:cubicBezTo>
                  <a:close/>
                </a:path>
              </a:pathLst>
            </a:custGeom>
            <a:solidFill>
              <a:srgbClr val="FFFFFF"/>
            </a:solidFill>
            <a:ln w="12700">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sz="5400"/>
            </a:p>
          </p:txBody>
        </p:sp>
        <p:sp>
          <p:nvSpPr>
            <p:cNvPr id="12" name="1"/>
            <p:cNvSpPr txBox="1"/>
            <p:nvPr/>
          </p:nvSpPr>
          <p:spPr>
            <a:xfrm>
              <a:off x="2882698" y="5327549"/>
              <a:ext cx="772121" cy="12134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8000">
                  <a:solidFill>
                    <a:srgbClr val="FFFFFF"/>
                  </a:solidFill>
                  <a:latin typeface="SF Pro Rounded Bold"/>
                  <a:ea typeface="SF Pro Rounded Bold"/>
                  <a:cs typeface="SF Pro Rounded Bold"/>
                  <a:sym typeface="SF Pro Rounded Bold"/>
                </a:defRPr>
              </a:lvl1pPr>
            </a:lstStyle>
            <a:p>
              <a:pPr algn="ctr"/>
              <a:r>
                <a:rPr sz="5400"/>
                <a:t>1</a:t>
              </a:r>
            </a:p>
          </p:txBody>
        </p:sp>
      </p:grpSp>
      <p:grpSp>
        <p:nvGrpSpPr>
          <p:cNvPr id="28" name="Group 27"/>
          <p:cNvGrpSpPr/>
          <p:nvPr/>
        </p:nvGrpSpPr>
        <p:grpSpPr>
          <a:xfrm>
            <a:off x="6330378" y="5283113"/>
            <a:ext cx="16781639" cy="2338531"/>
            <a:chOff x="501078" y="5262419"/>
            <a:chExt cx="17872647" cy="2713912"/>
          </a:xfrm>
        </p:grpSpPr>
        <p:sp>
          <p:nvSpPr>
            <p:cNvPr id="14" name="Rounded Rectangle"/>
            <p:cNvSpPr/>
            <p:nvPr/>
          </p:nvSpPr>
          <p:spPr>
            <a:xfrm>
              <a:off x="501078" y="5262419"/>
              <a:ext cx="17872647" cy="2713912"/>
            </a:xfrm>
            <a:prstGeom prst="roundRect">
              <a:avLst>
                <a:gd name="adj" fmla="val 7128"/>
              </a:avLst>
            </a:prstGeom>
            <a:solidFill>
              <a:srgbClr val="D5D5D5"/>
            </a:solidFill>
            <a:ln w="12700">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sz="5400"/>
            </a:p>
          </p:txBody>
        </p:sp>
        <p:sp>
          <p:nvSpPr>
            <p:cNvPr id="15" name="Nomenklatur"/>
            <p:cNvSpPr/>
            <p:nvPr/>
          </p:nvSpPr>
          <p:spPr>
            <a:xfrm>
              <a:off x="2463192" y="5785303"/>
              <a:ext cx="6871748" cy="1668145"/>
            </a:xfrm>
            <a:prstGeom prst="roundRect">
              <a:avLst>
                <a:gd name="adj" fmla="val 12757"/>
              </a:avLst>
            </a:prstGeom>
            <a:solidFill>
              <a:schemeClr val="bg1">
                <a:lumMod val="5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6000">
                  <a:solidFill>
                    <a:srgbClr val="FFFFFF"/>
                  </a:solidFill>
                  <a:latin typeface="SF Pro Rounded Bold"/>
                  <a:ea typeface="SF Pro Rounded Bold"/>
                  <a:cs typeface="SF Pro Rounded Bold"/>
                  <a:sym typeface="SF Pro Rounded Bold"/>
                </a:defRPr>
              </a:lvl1pPr>
            </a:lstStyle>
            <a:p>
              <a:pPr algn="ctr"/>
              <a:r>
                <a:rPr lang="en-US" sz="5400" dirty="0" err="1" smtClean="0"/>
                <a:t>Spesifikasi</a:t>
              </a:r>
              <a:r>
                <a:rPr lang="en-US" sz="5400" dirty="0" smtClean="0"/>
                <a:t> </a:t>
              </a:r>
              <a:r>
                <a:rPr lang="en-US" sz="5400" dirty="0" err="1" smtClean="0"/>
                <a:t>Teknis</a:t>
              </a:r>
              <a:endParaRPr sz="5400" dirty="0"/>
            </a:p>
          </p:txBody>
        </p:sp>
        <p:sp>
          <p:nvSpPr>
            <p:cNvPr id="16" name="2"/>
            <p:cNvSpPr txBox="1"/>
            <p:nvPr/>
          </p:nvSpPr>
          <p:spPr>
            <a:xfrm>
              <a:off x="1017657" y="6077651"/>
              <a:ext cx="743747" cy="10834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8000">
                  <a:solidFill>
                    <a:srgbClr val="FFFFFF"/>
                  </a:solidFill>
                  <a:latin typeface="SF Pro Rounded Bold"/>
                  <a:ea typeface="SF Pro Rounded Bold"/>
                  <a:cs typeface="SF Pro Rounded Bold"/>
                  <a:sym typeface="SF Pro Rounded Bold"/>
                </a:defRPr>
              </a:lvl1pPr>
            </a:lstStyle>
            <a:p>
              <a:pPr algn="ctr"/>
              <a:r>
                <a:rPr sz="5400"/>
                <a:t>2</a:t>
              </a:r>
            </a:p>
          </p:txBody>
        </p:sp>
        <p:sp>
          <p:nvSpPr>
            <p:cNvPr id="17" name="Warning Sign"/>
            <p:cNvSpPr/>
            <p:nvPr/>
          </p:nvSpPr>
          <p:spPr>
            <a:xfrm>
              <a:off x="13708077" y="5952527"/>
              <a:ext cx="1223430" cy="1269899"/>
            </a:xfrm>
            <a:custGeom>
              <a:avLst/>
              <a:gdLst/>
              <a:ahLst/>
              <a:cxnLst>
                <a:cxn ang="0">
                  <a:pos x="wd2" y="hd2"/>
                </a:cxn>
                <a:cxn ang="5400000">
                  <a:pos x="wd2" y="hd2"/>
                </a:cxn>
                <a:cxn ang="10800000">
                  <a:pos x="wd2" y="hd2"/>
                </a:cxn>
                <a:cxn ang="16200000">
                  <a:pos x="wd2" y="hd2"/>
                </a:cxn>
              </a:cxnLst>
              <a:rect l="0" t="0" r="r" b="b"/>
              <a:pathLst>
                <a:path w="21370" h="21600"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rgbClr val="FFFFFF"/>
            </a:solidFill>
            <a:ln w="12700">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sz="5400"/>
            </a:p>
          </p:txBody>
        </p:sp>
        <p:sp>
          <p:nvSpPr>
            <p:cNvPr id="18" name="Compass"/>
            <p:cNvSpPr/>
            <p:nvPr/>
          </p:nvSpPr>
          <p:spPr>
            <a:xfrm>
              <a:off x="10685389" y="5984375"/>
              <a:ext cx="1223330" cy="1270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4" y="0"/>
                    <a:pt x="0" y="4844"/>
                    <a:pt x="0" y="10800"/>
                  </a:cubicBezTo>
                  <a:cubicBezTo>
                    <a:pt x="0" y="16756"/>
                    <a:pt x="4844" y="21600"/>
                    <a:pt x="10800" y="21600"/>
                  </a:cubicBezTo>
                  <a:cubicBezTo>
                    <a:pt x="16756" y="21600"/>
                    <a:pt x="21600" y="16756"/>
                    <a:pt x="21600" y="10800"/>
                  </a:cubicBezTo>
                  <a:cubicBezTo>
                    <a:pt x="21600" y="4844"/>
                    <a:pt x="16756" y="0"/>
                    <a:pt x="10800" y="0"/>
                  </a:cubicBezTo>
                  <a:close/>
                  <a:moveTo>
                    <a:pt x="10454" y="1411"/>
                  </a:moveTo>
                  <a:lnTo>
                    <a:pt x="11146" y="1411"/>
                  </a:lnTo>
                  <a:lnTo>
                    <a:pt x="11146" y="2528"/>
                  </a:lnTo>
                  <a:cubicBezTo>
                    <a:pt x="11146" y="2717"/>
                    <a:pt x="10994" y="2874"/>
                    <a:pt x="10800" y="2874"/>
                  </a:cubicBezTo>
                  <a:cubicBezTo>
                    <a:pt x="10611" y="2874"/>
                    <a:pt x="10454" y="2717"/>
                    <a:pt x="10454" y="2528"/>
                  </a:cubicBezTo>
                  <a:lnTo>
                    <a:pt x="10454" y="1411"/>
                  </a:lnTo>
                  <a:close/>
                  <a:moveTo>
                    <a:pt x="15407" y="4688"/>
                  </a:moveTo>
                  <a:lnTo>
                    <a:pt x="12059" y="11762"/>
                  </a:lnTo>
                  <a:lnTo>
                    <a:pt x="6183" y="16929"/>
                  </a:lnTo>
                  <a:lnTo>
                    <a:pt x="9531" y="9855"/>
                  </a:lnTo>
                  <a:lnTo>
                    <a:pt x="15407" y="4688"/>
                  </a:lnTo>
                  <a:close/>
                  <a:moveTo>
                    <a:pt x="10800" y="9877"/>
                  </a:moveTo>
                  <a:cubicBezTo>
                    <a:pt x="10292" y="9877"/>
                    <a:pt x="9877" y="10292"/>
                    <a:pt x="9877" y="10800"/>
                  </a:cubicBezTo>
                  <a:cubicBezTo>
                    <a:pt x="9877" y="11313"/>
                    <a:pt x="10292" y="11725"/>
                    <a:pt x="10800" y="11725"/>
                  </a:cubicBezTo>
                  <a:cubicBezTo>
                    <a:pt x="11308" y="11725"/>
                    <a:pt x="11723" y="11308"/>
                    <a:pt x="11723" y="10800"/>
                  </a:cubicBezTo>
                  <a:cubicBezTo>
                    <a:pt x="11723" y="10292"/>
                    <a:pt x="11308" y="9877"/>
                    <a:pt x="10800" y="9877"/>
                  </a:cubicBezTo>
                  <a:close/>
                  <a:moveTo>
                    <a:pt x="19079" y="10456"/>
                  </a:moveTo>
                  <a:lnTo>
                    <a:pt x="20196" y="10456"/>
                  </a:lnTo>
                  <a:lnTo>
                    <a:pt x="20196" y="11146"/>
                  </a:lnTo>
                  <a:lnTo>
                    <a:pt x="19079" y="11146"/>
                  </a:lnTo>
                  <a:cubicBezTo>
                    <a:pt x="18890" y="11146"/>
                    <a:pt x="18733" y="10994"/>
                    <a:pt x="18733" y="10800"/>
                  </a:cubicBezTo>
                  <a:cubicBezTo>
                    <a:pt x="18733" y="10611"/>
                    <a:pt x="18890" y="10456"/>
                    <a:pt x="19079" y="10456"/>
                  </a:cubicBezTo>
                  <a:close/>
                  <a:moveTo>
                    <a:pt x="1409" y="10461"/>
                  </a:moveTo>
                  <a:lnTo>
                    <a:pt x="2528" y="10461"/>
                  </a:lnTo>
                  <a:cubicBezTo>
                    <a:pt x="2717" y="10455"/>
                    <a:pt x="2872" y="10612"/>
                    <a:pt x="2872" y="10807"/>
                  </a:cubicBezTo>
                  <a:cubicBezTo>
                    <a:pt x="2872" y="10996"/>
                    <a:pt x="2717" y="11151"/>
                    <a:pt x="2528" y="11151"/>
                  </a:cubicBezTo>
                  <a:lnTo>
                    <a:pt x="1409" y="11151"/>
                  </a:lnTo>
                  <a:lnTo>
                    <a:pt x="1409" y="10461"/>
                  </a:lnTo>
                  <a:close/>
                  <a:moveTo>
                    <a:pt x="10805" y="18733"/>
                  </a:moveTo>
                  <a:cubicBezTo>
                    <a:pt x="10994" y="18733"/>
                    <a:pt x="11151" y="18890"/>
                    <a:pt x="11151" y="19079"/>
                  </a:cubicBezTo>
                  <a:lnTo>
                    <a:pt x="11151" y="20196"/>
                  </a:lnTo>
                  <a:lnTo>
                    <a:pt x="10459" y="20196"/>
                  </a:lnTo>
                  <a:lnTo>
                    <a:pt x="10459" y="19079"/>
                  </a:lnTo>
                  <a:cubicBezTo>
                    <a:pt x="10454" y="18884"/>
                    <a:pt x="10611" y="18733"/>
                    <a:pt x="10805" y="18733"/>
                  </a:cubicBezTo>
                  <a:close/>
                </a:path>
              </a:pathLst>
            </a:custGeom>
            <a:solidFill>
              <a:srgbClr val="FFFFFF"/>
            </a:solidFill>
            <a:ln w="12700">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sz="5400"/>
            </a:p>
          </p:txBody>
        </p:sp>
        <p:sp>
          <p:nvSpPr>
            <p:cNvPr id="19" name="High Voltage"/>
            <p:cNvSpPr/>
            <p:nvPr/>
          </p:nvSpPr>
          <p:spPr>
            <a:xfrm>
              <a:off x="16730866" y="5980610"/>
              <a:ext cx="551851" cy="1277531"/>
            </a:xfrm>
            <a:custGeom>
              <a:avLst/>
              <a:gdLst/>
              <a:ahLst/>
              <a:cxnLst>
                <a:cxn ang="0">
                  <a:pos x="wd2" y="hd2"/>
                </a:cxn>
                <a:cxn ang="5400000">
                  <a:pos x="wd2" y="hd2"/>
                </a:cxn>
                <a:cxn ang="10800000">
                  <a:pos x="wd2" y="hd2"/>
                </a:cxn>
                <a:cxn ang="16200000">
                  <a:pos x="wd2" y="hd2"/>
                </a:cxn>
              </a:cxnLst>
              <a:rect l="0" t="0" r="r" b="b"/>
              <a:pathLst>
                <a:path w="21600" h="21600" extrusionOk="0">
                  <a:moveTo>
                    <a:pt x="6693" y="0"/>
                  </a:moveTo>
                  <a:lnTo>
                    <a:pt x="0" y="14180"/>
                  </a:lnTo>
                  <a:lnTo>
                    <a:pt x="13308" y="11222"/>
                  </a:lnTo>
                  <a:lnTo>
                    <a:pt x="10366" y="17893"/>
                  </a:lnTo>
                  <a:lnTo>
                    <a:pt x="6675" y="17567"/>
                  </a:lnTo>
                  <a:cubicBezTo>
                    <a:pt x="6360" y="17540"/>
                    <a:pt x="6128" y="17697"/>
                    <a:pt x="6305" y="17817"/>
                  </a:cubicBezTo>
                  <a:lnTo>
                    <a:pt x="12214" y="21600"/>
                  </a:lnTo>
                  <a:lnTo>
                    <a:pt x="18116" y="17822"/>
                  </a:lnTo>
                  <a:cubicBezTo>
                    <a:pt x="18294" y="17702"/>
                    <a:pt x="18059" y="17544"/>
                    <a:pt x="17742" y="17574"/>
                  </a:cubicBezTo>
                  <a:lnTo>
                    <a:pt x="14134" y="17900"/>
                  </a:lnTo>
                  <a:lnTo>
                    <a:pt x="21600" y="7126"/>
                  </a:lnTo>
                  <a:lnTo>
                    <a:pt x="6890" y="10410"/>
                  </a:lnTo>
                  <a:lnTo>
                    <a:pt x="15555" y="0"/>
                  </a:lnTo>
                  <a:lnTo>
                    <a:pt x="6693" y="0"/>
                  </a:lnTo>
                  <a:close/>
                </a:path>
              </a:pathLst>
            </a:custGeom>
            <a:solidFill>
              <a:srgbClr val="FFFFFF"/>
            </a:solidFill>
            <a:ln w="12700">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sz="5400"/>
            </a:p>
          </p:txBody>
        </p:sp>
      </p:grpSp>
      <p:grpSp>
        <p:nvGrpSpPr>
          <p:cNvPr id="27" name="Group 26"/>
          <p:cNvGrpSpPr/>
          <p:nvPr/>
        </p:nvGrpSpPr>
        <p:grpSpPr>
          <a:xfrm>
            <a:off x="6330377" y="8072204"/>
            <a:ext cx="16781639" cy="2216410"/>
            <a:chOff x="501078" y="8499215"/>
            <a:chExt cx="17872647" cy="2713912"/>
          </a:xfrm>
        </p:grpSpPr>
        <p:sp>
          <p:nvSpPr>
            <p:cNvPr id="20" name="Rounded Rectangle"/>
            <p:cNvSpPr/>
            <p:nvPr/>
          </p:nvSpPr>
          <p:spPr>
            <a:xfrm>
              <a:off x="501078" y="8499215"/>
              <a:ext cx="17872647" cy="2713912"/>
            </a:xfrm>
            <a:prstGeom prst="roundRect">
              <a:avLst>
                <a:gd name="adj" fmla="val 7128"/>
              </a:avLst>
            </a:prstGeom>
            <a:solidFill>
              <a:srgbClr val="D5D5D5"/>
            </a:solidFill>
            <a:ln w="12700">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sz="5400"/>
            </a:p>
          </p:txBody>
        </p:sp>
        <p:grpSp>
          <p:nvGrpSpPr>
            <p:cNvPr id="26" name="Group 25"/>
            <p:cNvGrpSpPr/>
            <p:nvPr/>
          </p:nvGrpSpPr>
          <p:grpSpPr>
            <a:xfrm>
              <a:off x="1017657" y="9022099"/>
              <a:ext cx="16653319" cy="1668145"/>
              <a:chOff x="1017657" y="9022099"/>
              <a:chExt cx="16653319" cy="1668145"/>
            </a:xfrm>
          </p:grpSpPr>
          <p:sp>
            <p:nvSpPr>
              <p:cNvPr id="21" name="Fungsi Monitoring"/>
              <p:cNvSpPr/>
              <p:nvPr/>
            </p:nvSpPr>
            <p:spPr>
              <a:xfrm>
                <a:off x="2463192" y="9022099"/>
                <a:ext cx="6871748" cy="1668145"/>
              </a:xfrm>
              <a:prstGeom prst="roundRect">
                <a:avLst>
                  <a:gd name="adj" fmla="val 12757"/>
                </a:avLst>
              </a:prstGeom>
              <a:solidFill>
                <a:schemeClr val="bg1">
                  <a:lumMod val="5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6000">
                    <a:solidFill>
                      <a:srgbClr val="FFFFFF"/>
                    </a:solidFill>
                    <a:latin typeface="SF Pro Rounded Bold"/>
                    <a:ea typeface="SF Pro Rounded Bold"/>
                    <a:cs typeface="SF Pro Rounded Bold"/>
                    <a:sym typeface="SF Pro Rounded Bold"/>
                  </a:defRPr>
                </a:lvl1pPr>
              </a:lstStyle>
              <a:p>
                <a:pPr algn="ctr"/>
                <a:r>
                  <a:rPr sz="5400" dirty="0" err="1"/>
                  <a:t>Fungsi</a:t>
                </a:r>
                <a:r>
                  <a:rPr sz="5400" dirty="0"/>
                  <a:t> Monitoring</a:t>
                </a:r>
              </a:p>
            </p:txBody>
          </p:sp>
          <p:sp>
            <p:nvSpPr>
              <p:cNvPr id="22" name="4"/>
              <p:cNvSpPr txBox="1"/>
              <p:nvPr/>
            </p:nvSpPr>
            <p:spPr>
              <a:xfrm>
                <a:off x="1017657" y="9284597"/>
                <a:ext cx="743747" cy="1143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8000">
                    <a:solidFill>
                      <a:srgbClr val="FFFFFF"/>
                    </a:solidFill>
                    <a:latin typeface="SF Pro Rounded Bold"/>
                    <a:ea typeface="SF Pro Rounded Bold"/>
                    <a:cs typeface="SF Pro Rounded Bold"/>
                    <a:sym typeface="SF Pro Rounded Bold"/>
                  </a:defRPr>
                </a:lvl1pPr>
              </a:lstStyle>
              <a:p>
                <a:pPr algn="ctr"/>
                <a:r>
                  <a:rPr lang="en-US" sz="5400" dirty="0"/>
                  <a:t>3</a:t>
                </a:r>
                <a:endParaRPr sz="5400" dirty="0"/>
              </a:p>
            </p:txBody>
          </p:sp>
          <p:sp>
            <p:nvSpPr>
              <p:cNvPr id="23" name="Line Graph"/>
              <p:cNvSpPr/>
              <p:nvPr/>
            </p:nvSpPr>
            <p:spPr>
              <a:xfrm>
                <a:off x="10685389" y="9191235"/>
                <a:ext cx="1224952" cy="1268314"/>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rgbClr val="FFFFFF"/>
              </a:solidFill>
              <a:ln w="12700">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sz="5400"/>
              </a:p>
            </p:txBody>
          </p:sp>
          <p:sp>
            <p:nvSpPr>
              <p:cNvPr id="24" name="Coins"/>
              <p:cNvSpPr/>
              <p:nvPr/>
            </p:nvSpPr>
            <p:spPr>
              <a:xfrm>
                <a:off x="13741545" y="9220220"/>
                <a:ext cx="1221494" cy="1271902"/>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FFFFFF"/>
              </a:solidFill>
              <a:ln w="12700">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sz="5400"/>
              </a:p>
            </p:txBody>
          </p:sp>
          <p:sp>
            <p:nvSpPr>
              <p:cNvPr id="25" name="Scatter Graph"/>
              <p:cNvSpPr/>
              <p:nvPr/>
            </p:nvSpPr>
            <p:spPr>
              <a:xfrm>
                <a:off x="16446023" y="9222014"/>
                <a:ext cx="1224953" cy="1268314"/>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6"/>
                    </a:lnTo>
                    <a:cubicBezTo>
                      <a:pt x="0" y="21513"/>
                      <a:pt x="87" y="21600"/>
                      <a:pt x="194" y="21600"/>
                    </a:cubicBezTo>
                    <a:lnTo>
                      <a:pt x="21406" y="21600"/>
                    </a:lnTo>
                    <a:cubicBezTo>
                      <a:pt x="21513" y="21600"/>
                      <a:pt x="21600" y="21513"/>
                      <a:pt x="21600" y="21406"/>
                    </a:cubicBezTo>
                    <a:lnTo>
                      <a:pt x="21600" y="20822"/>
                    </a:lnTo>
                    <a:cubicBezTo>
                      <a:pt x="21600" y="20715"/>
                      <a:pt x="21513" y="20628"/>
                      <a:pt x="21406" y="20628"/>
                    </a:cubicBezTo>
                    <a:lnTo>
                      <a:pt x="1163" y="20628"/>
                    </a:lnTo>
                    <a:cubicBezTo>
                      <a:pt x="1057" y="20628"/>
                      <a:pt x="970" y="20541"/>
                      <a:pt x="970" y="20434"/>
                    </a:cubicBezTo>
                    <a:lnTo>
                      <a:pt x="970" y="194"/>
                    </a:lnTo>
                    <a:cubicBezTo>
                      <a:pt x="970" y="87"/>
                      <a:pt x="883" y="0"/>
                      <a:pt x="776" y="0"/>
                    </a:cubicBezTo>
                    <a:lnTo>
                      <a:pt x="194" y="0"/>
                    </a:lnTo>
                    <a:close/>
                    <a:moveTo>
                      <a:pt x="14855" y="4365"/>
                    </a:moveTo>
                    <a:cubicBezTo>
                      <a:pt x="14545" y="4365"/>
                      <a:pt x="14235" y="4483"/>
                      <a:pt x="13998" y="4721"/>
                    </a:cubicBezTo>
                    <a:cubicBezTo>
                      <a:pt x="13525" y="5195"/>
                      <a:pt x="13525" y="5964"/>
                      <a:pt x="13998" y="6439"/>
                    </a:cubicBezTo>
                    <a:cubicBezTo>
                      <a:pt x="14472" y="6913"/>
                      <a:pt x="15239" y="6913"/>
                      <a:pt x="15712" y="6439"/>
                    </a:cubicBezTo>
                    <a:cubicBezTo>
                      <a:pt x="16185" y="5964"/>
                      <a:pt x="16185" y="5195"/>
                      <a:pt x="15712" y="4721"/>
                    </a:cubicBezTo>
                    <a:cubicBezTo>
                      <a:pt x="15475" y="4483"/>
                      <a:pt x="15165" y="4365"/>
                      <a:pt x="14855" y="4365"/>
                    </a:cubicBezTo>
                    <a:close/>
                    <a:moveTo>
                      <a:pt x="4336" y="6020"/>
                    </a:moveTo>
                    <a:cubicBezTo>
                      <a:pt x="4026" y="6020"/>
                      <a:pt x="3716" y="6139"/>
                      <a:pt x="3479" y="6376"/>
                    </a:cubicBezTo>
                    <a:cubicBezTo>
                      <a:pt x="3006" y="6851"/>
                      <a:pt x="3006" y="7620"/>
                      <a:pt x="3479" y="8095"/>
                    </a:cubicBezTo>
                    <a:cubicBezTo>
                      <a:pt x="3953" y="8569"/>
                      <a:pt x="4720" y="8569"/>
                      <a:pt x="5193" y="8095"/>
                    </a:cubicBezTo>
                    <a:cubicBezTo>
                      <a:pt x="5666" y="7620"/>
                      <a:pt x="5666" y="6851"/>
                      <a:pt x="5193" y="6376"/>
                    </a:cubicBezTo>
                    <a:cubicBezTo>
                      <a:pt x="4956" y="6139"/>
                      <a:pt x="4646" y="6020"/>
                      <a:pt x="4336" y="6020"/>
                    </a:cubicBezTo>
                    <a:close/>
                    <a:moveTo>
                      <a:pt x="9154" y="9823"/>
                    </a:moveTo>
                    <a:cubicBezTo>
                      <a:pt x="8844" y="9823"/>
                      <a:pt x="8534" y="9942"/>
                      <a:pt x="8297" y="10179"/>
                    </a:cubicBezTo>
                    <a:cubicBezTo>
                      <a:pt x="7824" y="10653"/>
                      <a:pt x="7824" y="11422"/>
                      <a:pt x="8297" y="11897"/>
                    </a:cubicBezTo>
                    <a:cubicBezTo>
                      <a:pt x="8770" y="12372"/>
                      <a:pt x="9537" y="12372"/>
                      <a:pt x="10011" y="11897"/>
                    </a:cubicBezTo>
                    <a:cubicBezTo>
                      <a:pt x="10484" y="11422"/>
                      <a:pt x="10484" y="10653"/>
                      <a:pt x="10011" y="10179"/>
                    </a:cubicBezTo>
                    <a:cubicBezTo>
                      <a:pt x="9774" y="9942"/>
                      <a:pt x="9464" y="9823"/>
                      <a:pt x="9154" y="9823"/>
                    </a:cubicBezTo>
                    <a:close/>
                    <a:moveTo>
                      <a:pt x="16522" y="12697"/>
                    </a:moveTo>
                    <a:cubicBezTo>
                      <a:pt x="16211" y="12697"/>
                      <a:pt x="15901" y="12816"/>
                      <a:pt x="15665" y="13053"/>
                    </a:cubicBezTo>
                    <a:cubicBezTo>
                      <a:pt x="15191" y="13528"/>
                      <a:pt x="15191" y="14297"/>
                      <a:pt x="15665" y="14771"/>
                    </a:cubicBezTo>
                    <a:cubicBezTo>
                      <a:pt x="16138" y="15246"/>
                      <a:pt x="16905" y="15246"/>
                      <a:pt x="17378" y="14771"/>
                    </a:cubicBezTo>
                    <a:cubicBezTo>
                      <a:pt x="17852" y="14297"/>
                      <a:pt x="17852" y="13528"/>
                      <a:pt x="17378" y="13053"/>
                    </a:cubicBezTo>
                    <a:cubicBezTo>
                      <a:pt x="17142" y="12816"/>
                      <a:pt x="16832" y="12697"/>
                      <a:pt x="16522" y="12697"/>
                    </a:cubicBezTo>
                    <a:close/>
                    <a:moveTo>
                      <a:pt x="6257" y="15838"/>
                    </a:moveTo>
                    <a:cubicBezTo>
                      <a:pt x="5947" y="15838"/>
                      <a:pt x="5637" y="15957"/>
                      <a:pt x="5400" y="16194"/>
                    </a:cubicBezTo>
                    <a:cubicBezTo>
                      <a:pt x="4927" y="16669"/>
                      <a:pt x="4927" y="17438"/>
                      <a:pt x="5400" y="17912"/>
                    </a:cubicBezTo>
                    <a:cubicBezTo>
                      <a:pt x="5873" y="18387"/>
                      <a:pt x="6640" y="18387"/>
                      <a:pt x="7114" y="17912"/>
                    </a:cubicBezTo>
                    <a:cubicBezTo>
                      <a:pt x="7587" y="17438"/>
                      <a:pt x="7587" y="16669"/>
                      <a:pt x="7114" y="16194"/>
                    </a:cubicBezTo>
                    <a:cubicBezTo>
                      <a:pt x="6877" y="15957"/>
                      <a:pt x="6567" y="15838"/>
                      <a:pt x="6257" y="15838"/>
                    </a:cubicBezTo>
                    <a:close/>
                  </a:path>
                </a:pathLst>
              </a:custGeom>
              <a:solidFill>
                <a:srgbClr val="FFFFFF"/>
              </a:solidFill>
              <a:ln w="12700">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sz="5400"/>
              </a:p>
            </p:txBody>
          </p:sp>
        </p:grpSp>
      </p:grpSp>
      <p:grpSp>
        <p:nvGrpSpPr>
          <p:cNvPr id="34" name="Group 33"/>
          <p:cNvGrpSpPr/>
          <p:nvPr/>
        </p:nvGrpSpPr>
        <p:grpSpPr>
          <a:xfrm>
            <a:off x="6319202" y="10739174"/>
            <a:ext cx="16792814" cy="2067028"/>
            <a:chOff x="489902" y="10505972"/>
            <a:chExt cx="18554482" cy="2713912"/>
          </a:xfrm>
        </p:grpSpPr>
        <p:sp>
          <p:nvSpPr>
            <p:cNvPr id="29" name="Rounded Rectangle"/>
            <p:cNvSpPr/>
            <p:nvPr/>
          </p:nvSpPr>
          <p:spPr>
            <a:xfrm>
              <a:off x="489902" y="10505972"/>
              <a:ext cx="18554482" cy="2713912"/>
            </a:xfrm>
            <a:prstGeom prst="roundRect">
              <a:avLst>
                <a:gd name="adj" fmla="val 7128"/>
              </a:avLst>
            </a:prstGeom>
            <a:solidFill>
              <a:srgbClr val="D5D5D5"/>
            </a:solidFill>
            <a:ln w="12700">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sz="5400"/>
            </a:p>
          </p:txBody>
        </p:sp>
        <p:sp>
          <p:nvSpPr>
            <p:cNvPr id="30" name="Fungsi Monitoring"/>
            <p:cNvSpPr/>
            <p:nvPr/>
          </p:nvSpPr>
          <p:spPr>
            <a:xfrm>
              <a:off x="2452015" y="11028856"/>
              <a:ext cx="7133903" cy="1668145"/>
            </a:xfrm>
            <a:prstGeom prst="roundRect">
              <a:avLst>
                <a:gd name="adj" fmla="val 12757"/>
              </a:avLst>
            </a:prstGeom>
            <a:solidFill>
              <a:schemeClr val="bg1">
                <a:lumMod val="5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6000">
                  <a:solidFill>
                    <a:srgbClr val="FFFFFF"/>
                  </a:solidFill>
                  <a:latin typeface="SF Pro Rounded Bold"/>
                  <a:ea typeface="SF Pro Rounded Bold"/>
                  <a:cs typeface="SF Pro Rounded Bold"/>
                  <a:sym typeface="SF Pro Rounded Bold"/>
                </a:defRPr>
              </a:lvl1pPr>
            </a:lstStyle>
            <a:p>
              <a:pPr algn="ctr"/>
              <a:r>
                <a:rPr lang="en-US" sz="5400" dirty="0" err="1" smtClean="0"/>
                <a:t>Perbandingan</a:t>
              </a:r>
              <a:endParaRPr sz="5400" dirty="0"/>
            </a:p>
          </p:txBody>
        </p:sp>
        <p:sp>
          <p:nvSpPr>
            <p:cNvPr id="31" name="4"/>
            <p:cNvSpPr txBox="1"/>
            <p:nvPr/>
          </p:nvSpPr>
          <p:spPr>
            <a:xfrm>
              <a:off x="1006481" y="11250048"/>
              <a:ext cx="772121" cy="12257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8000">
                  <a:solidFill>
                    <a:srgbClr val="FFFFFF"/>
                  </a:solidFill>
                  <a:latin typeface="SF Pro Rounded Bold"/>
                  <a:ea typeface="SF Pro Rounded Bold"/>
                  <a:cs typeface="SF Pro Rounded Bold"/>
                  <a:sym typeface="SF Pro Rounded Bold"/>
                </a:defRPr>
              </a:lvl1pPr>
            </a:lstStyle>
            <a:p>
              <a:pPr algn="ctr"/>
              <a:r>
                <a:rPr lang="en-US" sz="5400" dirty="0" smtClean="0"/>
                <a:t>4</a:t>
              </a:r>
              <a:endParaRPr sz="5400" dirty="0"/>
            </a:p>
          </p:txBody>
        </p:sp>
        <p:sp>
          <p:nvSpPr>
            <p:cNvPr id="32" name="Line Graph"/>
            <p:cNvSpPr/>
            <p:nvPr/>
          </p:nvSpPr>
          <p:spPr>
            <a:xfrm>
              <a:off x="16930733" y="11228771"/>
              <a:ext cx="1271683" cy="1268314"/>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rgbClr val="FFFFFF"/>
            </a:solidFill>
            <a:ln w="12700">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sz="5400"/>
            </a:p>
          </p:txBody>
        </p:sp>
        <p:sp>
          <p:nvSpPr>
            <p:cNvPr id="33" name="4"/>
            <p:cNvSpPr txBox="1"/>
            <p:nvPr/>
          </p:nvSpPr>
          <p:spPr>
            <a:xfrm>
              <a:off x="9736140" y="11282740"/>
              <a:ext cx="5218488" cy="12257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8000">
                  <a:solidFill>
                    <a:srgbClr val="FFFFFF"/>
                  </a:solidFill>
                  <a:latin typeface="SF Pro Rounded Bold"/>
                  <a:ea typeface="SF Pro Rounded Bold"/>
                  <a:cs typeface="SF Pro Rounded Bold"/>
                  <a:sym typeface="SF Pro Rounded Bold"/>
                </a:defRPr>
              </a:lvl1pPr>
            </a:lstStyle>
            <a:p>
              <a:pPr algn="ctr"/>
              <a:r>
                <a:rPr lang="en-US" sz="5400" dirty="0" smtClean="0"/>
                <a:t>vs PM 9000</a:t>
              </a:r>
              <a:endParaRPr sz="5400" dirty="0"/>
            </a:p>
          </p:txBody>
        </p:sp>
      </p:gr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043" y="11530318"/>
            <a:ext cx="3358923" cy="1133009"/>
          </a:xfrm>
          <a:prstGeom prst="rect">
            <a:avLst/>
          </a:prstGeom>
        </p:spPr>
      </p:pic>
      <p:sp>
        <p:nvSpPr>
          <p:cNvPr id="37" name="Patient Monitor PM Pro 3"/>
          <p:cNvSpPr txBox="1">
            <a:spLocks/>
          </p:cNvSpPr>
          <p:nvPr/>
        </p:nvSpPr>
        <p:spPr>
          <a:xfrm>
            <a:off x="1109043" y="1853027"/>
            <a:ext cx="4290815" cy="9082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Autofit/>
          </a:bodyPr>
          <a:lstStyle>
            <a:lvl1pPr marL="0" marR="0" indent="0" algn="l" defTabSz="2438338" rtl="0" latinLnBrk="0">
              <a:lnSpc>
                <a:spcPct val="80000"/>
              </a:lnSpc>
              <a:spcBef>
                <a:spcPts val="0"/>
              </a:spcBef>
              <a:spcAft>
                <a:spcPts val="0"/>
              </a:spcAft>
              <a:buClrTx/>
              <a:buSzTx/>
              <a:buFontTx/>
              <a:buNone/>
              <a:tabLst/>
              <a:defRPr sz="11600" b="0" i="0" u="none" strike="noStrike" cap="none" spc="-232" baseline="0">
                <a:solidFill>
                  <a:srgbClr val="000000"/>
                </a:solidFill>
                <a:uFillTx/>
                <a:latin typeface="SF Pro Rounded Bold"/>
                <a:ea typeface="SF Pro Rounded Bold"/>
                <a:cs typeface="SF Pro Rounded Bold"/>
                <a:sym typeface="SF Pro Rounded Bold"/>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a:lstStyle>
          <a:p>
            <a:pPr hangingPunct="1"/>
            <a:r>
              <a:rPr lang="en-US" sz="6000" b="1" dirty="0" err="1" smtClean="0">
                <a:latin typeface="SF Pro Rounded Regular"/>
              </a:rPr>
              <a:t>Daftar</a:t>
            </a:r>
            <a:r>
              <a:rPr lang="en-US" sz="6000" b="1" dirty="0" smtClean="0">
                <a:latin typeface="SF Pro Rounded Regular"/>
              </a:rPr>
              <a:t> Isi</a:t>
            </a:r>
            <a:endParaRPr lang="en-US" sz="6000" b="1" dirty="0">
              <a:latin typeface="SF Pro Rounded Regular"/>
            </a:endParaRPr>
          </a:p>
        </p:txBody>
      </p:sp>
    </p:spTree>
    <p:extLst>
      <p:ext uri="{BB962C8B-B14F-4D97-AF65-F5344CB8AC3E}">
        <p14:creationId xmlns:p14="http://schemas.microsoft.com/office/powerpoint/2010/main" val="3386724056"/>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p:cNvSpPr/>
          <p:nvPr/>
        </p:nvSpPr>
        <p:spPr>
          <a:xfrm>
            <a:off x="2914759" y="5501044"/>
            <a:ext cx="18554482" cy="2713912"/>
          </a:xfrm>
          <a:prstGeom prst="roundRect">
            <a:avLst>
              <a:gd name="adj" fmla="val 7128"/>
            </a:avLst>
          </a:prstGeom>
          <a:solidFill>
            <a:srgbClr val="D5D5D5"/>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 name="Fungsi Monitoring"/>
          <p:cNvSpPr/>
          <p:nvPr/>
        </p:nvSpPr>
        <p:spPr>
          <a:xfrm>
            <a:off x="4876872" y="6023928"/>
            <a:ext cx="6214491" cy="1668145"/>
          </a:xfrm>
          <a:prstGeom prst="roundRect">
            <a:avLst>
              <a:gd name="adj" fmla="val 12757"/>
            </a:avLst>
          </a:prstGeom>
          <a:solidFill>
            <a:schemeClr val="bg1">
              <a:lumMod val="5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6000">
                <a:solidFill>
                  <a:srgbClr val="FFFFFF"/>
                </a:solidFill>
                <a:latin typeface="SF Pro Rounded Bold"/>
                <a:ea typeface="SF Pro Rounded Bold"/>
                <a:cs typeface="SF Pro Rounded Bold"/>
                <a:sym typeface="SF Pro Rounded Bold"/>
              </a:defRPr>
            </a:lvl1pPr>
          </a:lstStyle>
          <a:p>
            <a:pPr algn="ctr"/>
            <a:r>
              <a:rPr lang="en-US" dirty="0" err="1" smtClean="0"/>
              <a:t>Perbandingan</a:t>
            </a:r>
            <a:endParaRPr dirty="0"/>
          </a:p>
        </p:txBody>
      </p:sp>
      <p:sp>
        <p:nvSpPr>
          <p:cNvPr id="7" name="4"/>
          <p:cNvSpPr txBox="1"/>
          <p:nvPr/>
        </p:nvSpPr>
        <p:spPr>
          <a:xfrm>
            <a:off x="3431338" y="6191151"/>
            <a:ext cx="772121"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8000">
                <a:solidFill>
                  <a:srgbClr val="FFFFFF"/>
                </a:solidFill>
                <a:latin typeface="SF Pro Rounded Bold"/>
                <a:ea typeface="SF Pro Rounded Bold"/>
                <a:cs typeface="SF Pro Rounded Bold"/>
                <a:sym typeface="SF Pro Rounded Bold"/>
              </a:defRPr>
            </a:lvl1pPr>
          </a:lstStyle>
          <a:p>
            <a:r>
              <a:rPr lang="en-US" dirty="0" smtClean="0"/>
              <a:t>4</a:t>
            </a:r>
            <a:endParaRPr dirty="0"/>
          </a:p>
        </p:txBody>
      </p:sp>
      <p:sp>
        <p:nvSpPr>
          <p:cNvPr id="8" name="Line Graph"/>
          <p:cNvSpPr/>
          <p:nvPr/>
        </p:nvSpPr>
        <p:spPr>
          <a:xfrm>
            <a:off x="19355590" y="6223843"/>
            <a:ext cx="1271683" cy="1268314"/>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 name="4"/>
          <p:cNvSpPr txBox="1"/>
          <p:nvPr/>
        </p:nvSpPr>
        <p:spPr>
          <a:xfrm>
            <a:off x="11639300" y="6223843"/>
            <a:ext cx="7168353"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8000">
                <a:solidFill>
                  <a:srgbClr val="FFFFFF"/>
                </a:solidFill>
                <a:latin typeface="SF Pro Rounded Bold"/>
                <a:ea typeface="SF Pro Rounded Bold"/>
                <a:cs typeface="SF Pro Rounded Bold"/>
                <a:sym typeface="SF Pro Rounded Bold"/>
              </a:defRPr>
            </a:lvl1pPr>
          </a:lstStyle>
          <a:p>
            <a:r>
              <a:rPr lang="en-US" sz="6000" dirty="0" smtClean="0"/>
              <a:t>vs</a:t>
            </a:r>
            <a:r>
              <a:rPr lang="en-US" dirty="0" smtClean="0"/>
              <a:t> PM 9000+</a:t>
            </a:r>
            <a:endParaRPr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5873" y="339790"/>
            <a:ext cx="3358923" cy="979686"/>
          </a:xfrm>
          <a:prstGeom prst="rect">
            <a:avLst/>
          </a:prstGeom>
        </p:spPr>
      </p:pic>
    </p:spTree>
    <p:extLst>
      <p:ext uri="{BB962C8B-B14F-4D97-AF65-F5344CB8AC3E}">
        <p14:creationId xmlns:p14="http://schemas.microsoft.com/office/powerpoint/2010/main" val="2601658315"/>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15404843" y="316862"/>
            <a:ext cx="7728195" cy="13207474"/>
          </a:xfrm>
          <a:prstGeom prst="roundRect">
            <a:avLst>
              <a:gd name="adj" fmla="val 3710"/>
            </a:avLst>
          </a:prstGeom>
          <a:solidFill>
            <a:schemeClr val="accent2">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Rounded Rectangle 1"/>
          <p:cNvSpPr/>
          <p:nvPr/>
        </p:nvSpPr>
        <p:spPr>
          <a:xfrm>
            <a:off x="7364436" y="307863"/>
            <a:ext cx="7728195" cy="13207474"/>
          </a:xfrm>
          <a:prstGeom prst="roundRect">
            <a:avLst>
              <a:gd name="adj" fmla="val 3710"/>
            </a:avLst>
          </a:prstGeom>
          <a:solidFill>
            <a:schemeClr val="accent3">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583" y="950471"/>
            <a:ext cx="3358923" cy="979686"/>
          </a:xfrm>
          <a:prstGeom prst="rect">
            <a:avLst/>
          </a:prstGeom>
        </p:spPr>
      </p:pic>
      <p:pic>
        <p:nvPicPr>
          <p:cNvPr id="6" name="Image" descr="Image"/>
          <p:cNvPicPr>
            <a:picLocks noChangeAspect="1"/>
          </p:cNvPicPr>
          <p:nvPr/>
        </p:nvPicPr>
        <p:blipFill>
          <a:blip r:embed="rId4">
            <a:extLst/>
          </a:blip>
          <a:stretch>
            <a:fillRect/>
          </a:stretch>
        </p:blipFill>
        <p:spPr>
          <a:xfrm>
            <a:off x="10263536" y="689215"/>
            <a:ext cx="1929995" cy="1922336"/>
          </a:xfrm>
          <a:prstGeom prst="rect">
            <a:avLst/>
          </a:prstGeom>
          <a:ln w="12700">
            <a:miter lim="400000"/>
          </a:ln>
        </p:spPr>
      </p:pic>
      <p:pic>
        <p:nvPicPr>
          <p:cNvPr id="8" name="Picture 2" descr="Related image"/>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802" b="100000" l="15625" r="84167">
                        <a14:foregroundMark x1="23125" y1="72973" x2="22500" y2="57057"/>
                        <a14:foregroundMark x1="19375" y1="49850" x2="20208" y2="40240"/>
                        <a14:foregroundMark x1="23750" y1="24324" x2="36250" y2="16817"/>
                        <a14:foregroundMark x1="19792" y1="36637" x2="20417" y2="32432"/>
                        <a14:foregroundMark x1="19792" y1="32432" x2="19583" y2="29730"/>
                        <a14:foregroundMark x1="32083" y1="15616" x2="32083" y2="14414"/>
                        <a14:foregroundMark x1="31250" y1="14114" x2="31250" y2="12312"/>
                        <a14:foregroundMark x1="30833" y1="15315" x2="31042" y2="13213"/>
                        <a14:foregroundMark x1="24583" y1="83784" x2="21250" y2="75976"/>
                        <a14:backgroundMark x1="21250" y1="12613" x2="24583" y2="4204"/>
                        <a14:backgroundMark x1="17292" y1="73574" x2="16667" y2="89489"/>
                        <a14:backgroundMark x1="55833" y1="95195" x2="69167" y2="94895"/>
                        <a14:backgroundMark x1="75625" y1="93393" x2="79583" y2="77778"/>
                        <a14:backgroundMark x1="83125" y1="61862" x2="83125" y2="48949"/>
                      </a14:backgroundRemoval>
                    </a14:imgEffect>
                  </a14:imgLayer>
                </a14:imgProps>
              </a:ext>
              <a:ext uri="{28A0092B-C50C-407E-A947-70E740481C1C}">
                <a14:useLocalDpi xmlns:a14="http://schemas.microsoft.com/office/drawing/2010/main" val="0"/>
              </a:ext>
            </a:extLst>
          </a:blip>
          <a:srcRect/>
          <a:stretch>
            <a:fillRect/>
          </a:stretch>
        </p:blipFill>
        <p:spPr bwMode="auto">
          <a:xfrm>
            <a:off x="17883474" y="689215"/>
            <a:ext cx="2770934" cy="1922336"/>
          </a:xfrm>
          <a:prstGeom prst="rect">
            <a:avLst/>
          </a:prstGeom>
          <a:noFill/>
          <a:effectLst>
            <a:outerShdw blurRad="241300" dir="4020000" sx="94000" sy="94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9" name="rentang deteksi 25-300 bpm…"/>
          <p:cNvSpPr txBox="1"/>
          <p:nvPr/>
        </p:nvSpPr>
        <p:spPr>
          <a:xfrm>
            <a:off x="9631709" y="2961891"/>
            <a:ext cx="3193649"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4500">
                <a:latin typeface="SF Pro Rounded Regular"/>
                <a:ea typeface="SF Pro Rounded Regular"/>
                <a:cs typeface="SF Pro Rounded Regular"/>
                <a:sym typeface="SF Pro Rounded Regular"/>
              </a:defRPr>
            </a:pPr>
            <a:r>
              <a:rPr lang="en-US" b="1" dirty="0" smtClean="0">
                <a:latin typeface="SF Pro Rounded Bold"/>
                <a:ea typeface="SF Pro Rounded Bold"/>
                <a:cs typeface="SF Pro Rounded Bold"/>
                <a:sym typeface="SF Pro Rounded Bold"/>
              </a:rPr>
              <a:t>PM Pro 3</a:t>
            </a:r>
            <a:endParaRPr dirty="0"/>
          </a:p>
        </p:txBody>
      </p:sp>
      <p:sp>
        <p:nvSpPr>
          <p:cNvPr id="10" name="rentang deteksi 25-300 bpm…"/>
          <p:cNvSpPr txBox="1"/>
          <p:nvPr/>
        </p:nvSpPr>
        <p:spPr>
          <a:xfrm>
            <a:off x="17672117" y="2961891"/>
            <a:ext cx="3193649"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4500">
                <a:latin typeface="SF Pro Rounded Regular"/>
                <a:ea typeface="SF Pro Rounded Regular"/>
                <a:cs typeface="SF Pro Rounded Regular"/>
                <a:sym typeface="SF Pro Rounded Regular"/>
              </a:defRPr>
            </a:pPr>
            <a:r>
              <a:rPr lang="en-US" b="1" dirty="0" smtClean="0">
                <a:latin typeface="SF Pro Rounded Bold"/>
                <a:ea typeface="SF Pro Rounded Bold"/>
                <a:cs typeface="SF Pro Rounded Bold"/>
                <a:sym typeface="SF Pro Rounded Bold"/>
              </a:rPr>
              <a:t>PM 9000+</a:t>
            </a:r>
            <a:endParaRPr dirty="0"/>
          </a:p>
        </p:txBody>
      </p:sp>
      <p:sp>
        <p:nvSpPr>
          <p:cNvPr id="11" name="rentang deteksi 25-300 bpm…"/>
          <p:cNvSpPr txBox="1"/>
          <p:nvPr/>
        </p:nvSpPr>
        <p:spPr>
          <a:xfrm>
            <a:off x="1387447" y="3944891"/>
            <a:ext cx="4670453"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500">
                <a:latin typeface="SF Pro Rounded Regular"/>
                <a:ea typeface="SF Pro Rounded Regular"/>
                <a:cs typeface="SF Pro Rounded Regular"/>
                <a:sym typeface="SF Pro Rounded Regular"/>
              </a:defRPr>
            </a:pPr>
            <a:r>
              <a:rPr lang="en-US" dirty="0" err="1" smtClean="0">
                <a:latin typeface="SF Pro Rounded Bold"/>
                <a:ea typeface="SF Pro Rounded Bold"/>
                <a:cs typeface="SF Pro Rounded Bold"/>
                <a:sym typeface="SF Pro Rounded Bold"/>
              </a:rPr>
              <a:t>Ukuran</a:t>
            </a:r>
            <a:r>
              <a:rPr lang="en-US" dirty="0" smtClean="0">
                <a:latin typeface="SF Pro Rounded Bold"/>
                <a:ea typeface="SF Pro Rounded Bold"/>
                <a:cs typeface="SF Pro Rounded Bold"/>
                <a:sym typeface="SF Pro Rounded Bold"/>
              </a:rPr>
              <a:t> </a:t>
            </a:r>
            <a:r>
              <a:rPr lang="en-US" dirty="0" err="1" smtClean="0">
                <a:latin typeface="SF Pro Rounded Bold"/>
                <a:ea typeface="SF Pro Rounded Bold"/>
                <a:cs typeface="SF Pro Rounded Bold"/>
                <a:sym typeface="SF Pro Rounded Bold"/>
              </a:rPr>
              <a:t>Baterai</a:t>
            </a:r>
            <a:endParaRPr dirty="0"/>
          </a:p>
        </p:txBody>
      </p:sp>
      <p:sp>
        <p:nvSpPr>
          <p:cNvPr id="12" name="rentang deteksi 25-300 bpm…"/>
          <p:cNvSpPr txBox="1"/>
          <p:nvPr/>
        </p:nvSpPr>
        <p:spPr>
          <a:xfrm>
            <a:off x="1387447" y="5223791"/>
            <a:ext cx="4670453" cy="8154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500">
                <a:latin typeface="SF Pro Rounded Regular"/>
                <a:ea typeface="SF Pro Rounded Regular"/>
                <a:cs typeface="SF Pro Rounded Regular"/>
                <a:sym typeface="SF Pro Rounded Regular"/>
              </a:defRPr>
            </a:pPr>
            <a:r>
              <a:rPr lang="en-US" dirty="0" err="1" smtClean="0">
                <a:solidFill>
                  <a:schemeClr val="tx1"/>
                </a:solidFill>
                <a:latin typeface="SF Pro Rounded Bold"/>
                <a:ea typeface="SF Pro Rounded Bold"/>
                <a:cs typeface="SF Pro Rounded Bold"/>
                <a:sym typeface="SF Pro Rounded Bold"/>
              </a:rPr>
              <a:t>Analisis</a:t>
            </a:r>
            <a:r>
              <a:rPr lang="en-US" dirty="0" smtClean="0">
                <a:solidFill>
                  <a:schemeClr val="tx1"/>
                </a:solidFill>
                <a:latin typeface="SF Pro Rounded Bold"/>
                <a:ea typeface="SF Pro Rounded Bold"/>
                <a:cs typeface="SF Pro Rounded Bold"/>
                <a:sym typeface="SF Pro Rounded Bold"/>
              </a:rPr>
              <a:t> </a:t>
            </a:r>
            <a:r>
              <a:rPr lang="en-US" dirty="0" err="1" smtClean="0">
                <a:solidFill>
                  <a:schemeClr val="tx1"/>
                </a:solidFill>
                <a:latin typeface="SF Pro Rounded Bold"/>
                <a:ea typeface="SF Pro Rounded Bold"/>
                <a:cs typeface="SF Pro Rounded Bold"/>
                <a:sym typeface="SF Pro Rounded Bold"/>
              </a:rPr>
              <a:t>Aritmia</a:t>
            </a:r>
            <a:endParaRPr dirty="0">
              <a:solidFill>
                <a:schemeClr val="tx1"/>
              </a:solidFill>
            </a:endParaRPr>
          </a:p>
        </p:txBody>
      </p:sp>
      <p:sp>
        <p:nvSpPr>
          <p:cNvPr id="13" name="rentang deteksi 25-300 bpm…"/>
          <p:cNvSpPr txBox="1"/>
          <p:nvPr/>
        </p:nvSpPr>
        <p:spPr>
          <a:xfrm>
            <a:off x="1387447" y="6512873"/>
            <a:ext cx="4670453" cy="8154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500">
                <a:latin typeface="SF Pro Rounded Regular"/>
                <a:ea typeface="SF Pro Rounded Regular"/>
                <a:cs typeface="SF Pro Rounded Regular"/>
                <a:sym typeface="SF Pro Rounded Regular"/>
              </a:defRPr>
            </a:pPr>
            <a:r>
              <a:rPr lang="en-US" dirty="0" err="1" smtClean="0">
                <a:latin typeface="SF Pro Rounded Bold"/>
                <a:ea typeface="SF Pro Rounded Bold"/>
                <a:cs typeface="SF Pro Rounded Bold"/>
                <a:sym typeface="SF Pro Rounded Bold"/>
              </a:rPr>
              <a:t>Ukuran</a:t>
            </a:r>
            <a:r>
              <a:rPr lang="en-US" dirty="0" smtClean="0">
                <a:latin typeface="SF Pro Rounded Bold"/>
                <a:ea typeface="SF Pro Rounded Bold"/>
                <a:cs typeface="SF Pro Rounded Bold"/>
                <a:sym typeface="SF Pro Rounded Bold"/>
              </a:rPr>
              <a:t> </a:t>
            </a:r>
            <a:r>
              <a:rPr lang="en-US" dirty="0" err="1" smtClean="0">
                <a:latin typeface="SF Pro Rounded Bold"/>
                <a:ea typeface="SF Pro Rounded Bold"/>
                <a:cs typeface="SF Pro Rounded Bold"/>
                <a:sym typeface="SF Pro Rounded Bold"/>
              </a:rPr>
              <a:t>Layar</a:t>
            </a:r>
            <a:endParaRPr dirty="0"/>
          </a:p>
        </p:txBody>
      </p:sp>
      <p:sp>
        <p:nvSpPr>
          <p:cNvPr id="14" name="rentang deteksi 25-300 bpm…"/>
          <p:cNvSpPr txBox="1"/>
          <p:nvPr/>
        </p:nvSpPr>
        <p:spPr>
          <a:xfrm>
            <a:off x="1387447" y="7932583"/>
            <a:ext cx="4670453" cy="8154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500">
                <a:latin typeface="SF Pro Rounded Regular"/>
                <a:ea typeface="SF Pro Rounded Regular"/>
                <a:cs typeface="SF Pro Rounded Regular"/>
                <a:sym typeface="SF Pro Rounded Regular"/>
              </a:defRPr>
            </a:pPr>
            <a:r>
              <a:rPr lang="en-US" i="1" dirty="0" smtClean="0">
                <a:latin typeface="SF Pro Rounded Bold"/>
                <a:sym typeface="SF Pro Rounded Bold"/>
              </a:rPr>
              <a:t>Interface</a:t>
            </a:r>
            <a:endParaRPr i="1" dirty="0"/>
          </a:p>
        </p:txBody>
      </p:sp>
      <p:sp>
        <p:nvSpPr>
          <p:cNvPr id="15" name="rentang deteksi 25-300 bpm…"/>
          <p:cNvSpPr txBox="1"/>
          <p:nvPr/>
        </p:nvSpPr>
        <p:spPr>
          <a:xfrm>
            <a:off x="1387447" y="9343294"/>
            <a:ext cx="4670453" cy="8154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500">
                <a:latin typeface="SF Pro Rounded Regular"/>
                <a:ea typeface="SF Pro Rounded Regular"/>
                <a:cs typeface="SF Pro Rounded Regular"/>
                <a:sym typeface="SF Pro Rounded Regular"/>
              </a:defRPr>
            </a:pPr>
            <a:r>
              <a:rPr lang="en-US" dirty="0" err="1" smtClean="0">
                <a:latin typeface="SF Pro Rounded Bold"/>
                <a:ea typeface="SF Pro Rounded Bold"/>
                <a:cs typeface="SF Pro Rounded Bold"/>
                <a:sym typeface="SF Pro Rounded Bold"/>
              </a:rPr>
              <a:t>Kontrol</a:t>
            </a:r>
            <a:endParaRPr dirty="0"/>
          </a:p>
        </p:txBody>
      </p:sp>
      <p:sp>
        <p:nvSpPr>
          <p:cNvPr id="16" name="rentang deteksi 25-300 bpm…"/>
          <p:cNvSpPr txBox="1"/>
          <p:nvPr/>
        </p:nvSpPr>
        <p:spPr>
          <a:xfrm>
            <a:off x="1387447" y="10632376"/>
            <a:ext cx="4670453" cy="8154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500">
                <a:latin typeface="SF Pro Rounded Regular"/>
                <a:ea typeface="SF Pro Rounded Regular"/>
                <a:cs typeface="SF Pro Rounded Regular"/>
                <a:sym typeface="SF Pro Rounded Regular"/>
              </a:defRPr>
            </a:pPr>
            <a:r>
              <a:rPr lang="en-US" dirty="0" err="1" smtClean="0">
                <a:latin typeface="SF Pro Rounded Bold"/>
                <a:ea typeface="SF Pro Rounded Bold"/>
                <a:cs typeface="SF Pro Rounded Bold"/>
                <a:sym typeface="SF Pro Rounded Bold"/>
              </a:rPr>
              <a:t>Fitur</a:t>
            </a:r>
            <a:r>
              <a:rPr lang="en-US" dirty="0" smtClean="0">
                <a:latin typeface="SF Pro Rounded Bold"/>
                <a:ea typeface="SF Pro Rounded Bold"/>
                <a:cs typeface="SF Pro Rounded Bold"/>
                <a:sym typeface="SF Pro Rounded Bold"/>
              </a:rPr>
              <a:t> Lain</a:t>
            </a:r>
            <a:endParaRPr dirty="0"/>
          </a:p>
        </p:txBody>
      </p:sp>
      <p:sp>
        <p:nvSpPr>
          <p:cNvPr id="17" name="rentang deteksi 25-300 bpm…"/>
          <p:cNvSpPr txBox="1"/>
          <p:nvPr/>
        </p:nvSpPr>
        <p:spPr>
          <a:xfrm>
            <a:off x="7815475" y="3925710"/>
            <a:ext cx="6826117" cy="8154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4500">
                <a:latin typeface="SF Pro Rounded Regular"/>
                <a:ea typeface="SF Pro Rounded Regular"/>
                <a:cs typeface="SF Pro Rounded Regular"/>
                <a:sym typeface="SF Pro Rounded Regular"/>
              </a:defRPr>
            </a:pPr>
            <a:r>
              <a:rPr lang="en-US" dirty="0" smtClean="0">
                <a:latin typeface="SF Pro Rounded Bold"/>
                <a:ea typeface="SF Pro Rounded Bold"/>
                <a:cs typeface="SF Pro Rounded Bold"/>
                <a:sym typeface="SF Pro Rounded Bold"/>
              </a:rPr>
              <a:t>5.000 </a:t>
            </a:r>
            <a:r>
              <a:rPr lang="en-US" dirty="0" err="1" smtClean="0">
                <a:latin typeface="SF Pro Rounded Bold"/>
                <a:ea typeface="SF Pro Rounded Bold"/>
                <a:cs typeface="SF Pro Rounded Bold"/>
                <a:sym typeface="SF Pro Rounded Bold"/>
              </a:rPr>
              <a:t>mAh</a:t>
            </a:r>
            <a:r>
              <a:rPr lang="en-US" dirty="0" smtClean="0">
                <a:latin typeface="SF Pro Rounded Bold"/>
                <a:ea typeface="SF Pro Rounded Bold"/>
                <a:cs typeface="SF Pro Rounded Bold"/>
                <a:sym typeface="SF Pro Rounded Bold"/>
              </a:rPr>
              <a:t> @5 jam </a:t>
            </a:r>
            <a:endParaRPr dirty="0"/>
          </a:p>
        </p:txBody>
      </p:sp>
      <p:sp>
        <p:nvSpPr>
          <p:cNvPr id="18" name="rentang deteksi 25-300 bpm…"/>
          <p:cNvSpPr txBox="1"/>
          <p:nvPr/>
        </p:nvSpPr>
        <p:spPr>
          <a:xfrm>
            <a:off x="15855883" y="3925710"/>
            <a:ext cx="6826117" cy="8154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4500">
                <a:latin typeface="SF Pro Rounded Regular"/>
                <a:ea typeface="SF Pro Rounded Regular"/>
                <a:cs typeface="SF Pro Rounded Regular"/>
                <a:sym typeface="SF Pro Rounded Regular"/>
              </a:defRPr>
            </a:pPr>
            <a:r>
              <a:rPr lang="en-US" dirty="0" smtClean="0">
                <a:latin typeface="SF Pro Rounded Bold"/>
                <a:ea typeface="SF Pro Rounded Bold"/>
                <a:cs typeface="SF Pro Rounded Bold"/>
                <a:sym typeface="SF Pro Rounded Bold"/>
              </a:rPr>
              <a:t>3.700 </a:t>
            </a:r>
            <a:r>
              <a:rPr lang="en-US" dirty="0" err="1" smtClean="0">
                <a:latin typeface="SF Pro Rounded Bold"/>
                <a:ea typeface="SF Pro Rounded Bold"/>
                <a:cs typeface="SF Pro Rounded Bold"/>
                <a:sym typeface="SF Pro Rounded Bold"/>
              </a:rPr>
              <a:t>mAh</a:t>
            </a:r>
            <a:r>
              <a:rPr lang="en-US" dirty="0" smtClean="0">
                <a:latin typeface="SF Pro Rounded Bold"/>
                <a:ea typeface="SF Pro Rounded Bold"/>
                <a:cs typeface="SF Pro Rounded Bold"/>
                <a:sym typeface="SF Pro Rounded Bold"/>
              </a:rPr>
              <a:t> @2 jam</a:t>
            </a:r>
            <a:endParaRPr dirty="0"/>
          </a:p>
        </p:txBody>
      </p:sp>
      <p:sp>
        <p:nvSpPr>
          <p:cNvPr id="19" name="rentang deteksi 25-300 bpm…"/>
          <p:cNvSpPr txBox="1"/>
          <p:nvPr/>
        </p:nvSpPr>
        <p:spPr>
          <a:xfrm>
            <a:off x="7815475" y="5214791"/>
            <a:ext cx="6826117" cy="8154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4500">
                <a:latin typeface="SF Pro Rounded Regular"/>
                <a:ea typeface="SF Pro Rounded Regular"/>
                <a:cs typeface="SF Pro Rounded Regular"/>
                <a:sym typeface="SF Pro Rounded Regular"/>
              </a:defRPr>
            </a:pPr>
            <a:r>
              <a:rPr lang="en-US" dirty="0" smtClean="0">
                <a:latin typeface="SF Pro Rounded Bold"/>
                <a:ea typeface="SF Pro Rounded Bold"/>
                <a:cs typeface="SF Pro Rounded Bold"/>
                <a:sym typeface="SF Pro Rounded Bold"/>
              </a:rPr>
              <a:t>16 </a:t>
            </a:r>
            <a:r>
              <a:rPr lang="en-US" dirty="0" err="1" smtClean="0">
                <a:latin typeface="SF Pro Rounded Bold"/>
                <a:ea typeface="SF Pro Rounded Bold"/>
                <a:cs typeface="SF Pro Rounded Bold"/>
                <a:sym typeface="SF Pro Rounded Bold"/>
              </a:rPr>
              <a:t>tipe</a:t>
            </a:r>
            <a:r>
              <a:rPr lang="en-US" dirty="0" smtClean="0">
                <a:latin typeface="SF Pro Rounded Bold"/>
                <a:ea typeface="SF Pro Rounded Bold"/>
                <a:cs typeface="SF Pro Rounded Bold"/>
                <a:sym typeface="SF Pro Rounded Bold"/>
              </a:rPr>
              <a:t> ARR</a:t>
            </a:r>
            <a:endParaRPr dirty="0"/>
          </a:p>
        </p:txBody>
      </p:sp>
      <p:sp>
        <p:nvSpPr>
          <p:cNvPr id="20" name="rentang deteksi 25-300 bpm…"/>
          <p:cNvSpPr txBox="1"/>
          <p:nvPr/>
        </p:nvSpPr>
        <p:spPr>
          <a:xfrm>
            <a:off x="15855883" y="5214791"/>
            <a:ext cx="6826117" cy="8154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4500">
                <a:latin typeface="SF Pro Rounded Regular"/>
                <a:ea typeface="SF Pro Rounded Regular"/>
                <a:cs typeface="SF Pro Rounded Regular"/>
                <a:sym typeface="SF Pro Rounded Regular"/>
              </a:defRPr>
            </a:pPr>
            <a:r>
              <a:rPr lang="en-US" dirty="0" smtClean="0">
                <a:latin typeface="SF Pro Rounded Bold"/>
                <a:ea typeface="SF Pro Rounded Bold"/>
                <a:cs typeface="SF Pro Rounded Bold"/>
                <a:sym typeface="SF Pro Rounded Bold"/>
              </a:rPr>
              <a:t>14 </a:t>
            </a:r>
            <a:r>
              <a:rPr lang="en-US" dirty="0" err="1" smtClean="0">
                <a:latin typeface="SF Pro Rounded Bold"/>
                <a:ea typeface="SF Pro Rounded Bold"/>
                <a:cs typeface="SF Pro Rounded Bold"/>
                <a:sym typeface="SF Pro Rounded Bold"/>
              </a:rPr>
              <a:t>tipe</a:t>
            </a:r>
            <a:r>
              <a:rPr lang="en-US" dirty="0" smtClean="0">
                <a:latin typeface="SF Pro Rounded Bold"/>
                <a:ea typeface="SF Pro Rounded Bold"/>
                <a:cs typeface="SF Pro Rounded Bold"/>
                <a:sym typeface="SF Pro Rounded Bold"/>
              </a:rPr>
              <a:t> ARR</a:t>
            </a:r>
            <a:endParaRPr dirty="0"/>
          </a:p>
        </p:txBody>
      </p:sp>
      <p:sp>
        <p:nvSpPr>
          <p:cNvPr id="21" name="rentang deteksi 25-300 bpm…"/>
          <p:cNvSpPr txBox="1"/>
          <p:nvPr/>
        </p:nvSpPr>
        <p:spPr>
          <a:xfrm>
            <a:off x="7815475" y="6503874"/>
            <a:ext cx="6826117" cy="8154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4500">
                <a:latin typeface="SF Pro Rounded Regular"/>
                <a:ea typeface="SF Pro Rounded Regular"/>
                <a:cs typeface="SF Pro Rounded Regular"/>
                <a:sym typeface="SF Pro Rounded Regular"/>
              </a:defRPr>
            </a:pPr>
            <a:r>
              <a:rPr lang="en-US" dirty="0" smtClean="0">
                <a:latin typeface="SF Pro Rounded Bold"/>
                <a:ea typeface="SF Pro Rounded Bold"/>
                <a:cs typeface="SF Pro Rounded Bold"/>
                <a:sym typeface="SF Pro Rounded Bold"/>
              </a:rPr>
              <a:t>15” 1024 x 768</a:t>
            </a:r>
            <a:endParaRPr dirty="0"/>
          </a:p>
        </p:txBody>
      </p:sp>
      <p:sp>
        <p:nvSpPr>
          <p:cNvPr id="22" name="rentang deteksi 25-300 bpm…"/>
          <p:cNvSpPr txBox="1"/>
          <p:nvPr/>
        </p:nvSpPr>
        <p:spPr>
          <a:xfrm>
            <a:off x="15855883" y="6503874"/>
            <a:ext cx="6826117" cy="8154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4500">
                <a:latin typeface="SF Pro Rounded Regular"/>
                <a:ea typeface="SF Pro Rounded Regular"/>
                <a:cs typeface="SF Pro Rounded Regular"/>
                <a:sym typeface="SF Pro Rounded Regular"/>
              </a:defRPr>
            </a:pPr>
            <a:r>
              <a:rPr lang="en-US" dirty="0" smtClean="0">
                <a:latin typeface="SF Pro Rounded Bold"/>
                <a:ea typeface="SF Pro Rounded Bold"/>
                <a:cs typeface="SF Pro Rounded Bold"/>
                <a:sym typeface="SF Pro Rounded Bold"/>
              </a:rPr>
              <a:t>12,1” 800 x 600</a:t>
            </a:r>
            <a:endParaRPr dirty="0"/>
          </a:p>
        </p:txBody>
      </p:sp>
      <p:sp>
        <p:nvSpPr>
          <p:cNvPr id="23" name="rentang deteksi 25-300 bpm…"/>
          <p:cNvSpPr txBox="1"/>
          <p:nvPr/>
        </p:nvSpPr>
        <p:spPr>
          <a:xfrm>
            <a:off x="7815475" y="7587517"/>
            <a:ext cx="6826117" cy="148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4500">
                <a:latin typeface="SF Pro Rounded Regular"/>
                <a:ea typeface="SF Pro Rounded Regular"/>
                <a:cs typeface="SF Pro Rounded Regular"/>
                <a:sym typeface="SF Pro Rounded Regular"/>
              </a:defRPr>
            </a:pPr>
            <a:r>
              <a:rPr lang="en-US" dirty="0" smtClean="0">
                <a:latin typeface="SF Pro Rounded Bold"/>
                <a:ea typeface="SF Pro Rounded Bold"/>
                <a:cs typeface="SF Pro Rounded Bold"/>
                <a:sym typeface="SF Pro Rounded Bold"/>
              </a:rPr>
              <a:t>LAN, USB, RS232, VGA, Nurse Call Function</a:t>
            </a:r>
            <a:endParaRPr dirty="0"/>
          </a:p>
        </p:txBody>
      </p:sp>
      <p:sp>
        <p:nvSpPr>
          <p:cNvPr id="24" name="rentang deteksi 25-300 bpm…"/>
          <p:cNvSpPr txBox="1"/>
          <p:nvPr/>
        </p:nvSpPr>
        <p:spPr>
          <a:xfrm>
            <a:off x="7815475" y="9353476"/>
            <a:ext cx="6826117"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4500">
                <a:latin typeface="SF Pro Rounded Regular"/>
                <a:ea typeface="SF Pro Rounded Regular"/>
                <a:cs typeface="SF Pro Rounded Regular"/>
                <a:sym typeface="SF Pro Rounded Regular"/>
              </a:defRPr>
            </a:pPr>
            <a:r>
              <a:rPr lang="en-US" dirty="0" smtClean="0">
                <a:latin typeface="SF Pro Rounded Bold"/>
                <a:ea typeface="SF Pro Rounded Bold"/>
                <a:cs typeface="SF Pro Rounded Bold"/>
                <a:sym typeface="SF Pro Rounded Bold"/>
              </a:rPr>
              <a:t>Touchscreen/</a:t>
            </a:r>
            <a:r>
              <a:rPr lang="en-US" dirty="0" err="1" smtClean="0">
                <a:latin typeface="SF Pro Rounded Bold"/>
                <a:ea typeface="SF Pro Rounded Bold"/>
                <a:cs typeface="SF Pro Rounded Bold"/>
                <a:sym typeface="SF Pro Rounded Bold"/>
              </a:rPr>
              <a:t>Kenop</a:t>
            </a:r>
            <a:r>
              <a:rPr lang="en-US" dirty="0" smtClean="0">
                <a:latin typeface="SF Pro Rounded Bold"/>
                <a:ea typeface="SF Pro Rounded Bold"/>
                <a:cs typeface="SF Pro Rounded Bold"/>
                <a:sym typeface="SF Pro Rounded Bold"/>
              </a:rPr>
              <a:t> </a:t>
            </a:r>
            <a:r>
              <a:rPr lang="en-US" dirty="0" err="1" smtClean="0">
                <a:latin typeface="SF Pro Rounded Bold"/>
                <a:ea typeface="SF Pro Rounded Bold"/>
                <a:cs typeface="SF Pro Rounded Bold"/>
                <a:sym typeface="SF Pro Rounded Bold"/>
              </a:rPr>
              <a:t>Putar</a:t>
            </a:r>
            <a:endParaRPr dirty="0"/>
          </a:p>
        </p:txBody>
      </p:sp>
      <p:sp>
        <p:nvSpPr>
          <p:cNvPr id="25" name="rentang deteksi 25-300 bpm…"/>
          <p:cNvSpPr txBox="1"/>
          <p:nvPr/>
        </p:nvSpPr>
        <p:spPr>
          <a:xfrm>
            <a:off x="15855883" y="9340929"/>
            <a:ext cx="6826117"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4500">
                <a:latin typeface="SF Pro Rounded Regular"/>
                <a:ea typeface="SF Pro Rounded Regular"/>
                <a:cs typeface="SF Pro Rounded Regular"/>
                <a:sym typeface="SF Pro Rounded Regular"/>
              </a:defRPr>
            </a:pPr>
            <a:r>
              <a:rPr lang="en-US" dirty="0" err="1" smtClean="0">
                <a:latin typeface="SF Pro Rounded Bold"/>
                <a:ea typeface="SF Pro Rounded Bold"/>
                <a:cs typeface="SF Pro Rounded Bold"/>
                <a:sym typeface="SF Pro Rounded Bold"/>
              </a:rPr>
              <a:t>Kenop</a:t>
            </a:r>
            <a:r>
              <a:rPr lang="en-US" dirty="0" smtClean="0">
                <a:latin typeface="SF Pro Rounded Bold"/>
                <a:ea typeface="SF Pro Rounded Bold"/>
                <a:cs typeface="SF Pro Rounded Bold"/>
                <a:sym typeface="SF Pro Rounded Bold"/>
              </a:rPr>
              <a:t> </a:t>
            </a:r>
            <a:r>
              <a:rPr lang="en-US" dirty="0" err="1" smtClean="0">
                <a:latin typeface="SF Pro Rounded Bold"/>
                <a:ea typeface="SF Pro Rounded Bold"/>
                <a:cs typeface="SF Pro Rounded Bold"/>
                <a:sym typeface="SF Pro Rounded Bold"/>
              </a:rPr>
              <a:t>Putar</a:t>
            </a:r>
            <a:endParaRPr dirty="0"/>
          </a:p>
        </p:txBody>
      </p:sp>
      <p:sp>
        <p:nvSpPr>
          <p:cNvPr id="26" name="rentang deteksi 25-300 bpm…"/>
          <p:cNvSpPr txBox="1"/>
          <p:nvPr/>
        </p:nvSpPr>
        <p:spPr>
          <a:xfrm>
            <a:off x="7815475" y="10495349"/>
            <a:ext cx="6826117" cy="2872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4500">
                <a:latin typeface="SF Pro Rounded Regular"/>
                <a:ea typeface="SF Pro Rounded Regular"/>
                <a:cs typeface="SF Pro Rounded Regular"/>
                <a:sym typeface="SF Pro Rounded Regular"/>
              </a:defRPr>
            </a:pPr>
            <a:r>
              <a:rPr lang="en-US" dirty="0" err="1" smtClean="0">
                <a:latin typeface="SF Pro Rounded Bold"/>
                <a:ea typeface="SF Pro Rounded Bold"/>
                <a:cs typeface="SF Pro Rounded Bold"/>
                <a:sym typeface="SF Pro Rounded Bold"/>
              </a:rPr>
              <a:t>SmartLead</a:t>
            </a:r>
            <a:r>
              <a:rPr lang="en-US" dirty="0" smtClean="0">
                <a:latin typeface="SF Pro Rounded Bold"/>
                <a:ea typeface="SF Pro Rounded Bold"/>
                <a:cs typeface="SF Pro Rounded Bold"/>
                <a:sym typeface="SF Pro Rounded Bold"/>
              </a:rPr>
              <a:t> Off, </a:t>
            </a:r>
            <a:r>
              <a:rPr lang="en-US" dirty="0" err="1" smtClean="0">
                <a:latin typeface="SF Pro Rounded Bold"/>
                <a:ea typeface="SF Pro Rounded Bold"/>
                <a:cs typeface="SF Pro Rounded Bold"/>
                <a:sym typeface="SF Pro Rounded Bold"/>
              </a:rPr>
              <a:t>kalkulasi</a:t>
            </a:r>
            <a:r>
              <a:rPr lang="en-US" dirty="0" smtClean="0">
                <a:latin typeface="SF Pro Rounded Bold"/>
                <a:ea typeface="SF Pro Rounded Bold"/>
                <a:cs typeface="SF Pro Rounded Bold"/>
                <a:sym typeface="SF Pro Rounded Bold"/>
              </a:rPr>
              <a:t> </a:t>
            </a:r>
            <a:r>
              <a:rPr lang="en-US" dirty="0" err="1" smtClean="0">
                <a:latin typeface="SF Pro Rounded Bold"/>
                <a:ea typeface="SF Pro Rounded Bold"/>
                <a:cs typeface="SF Pro Rounded Bold"/>
                <a:sym typeface="SF Pro Rounded Bold"/>
              </a:rPr>
              <a:t>hemodinamik</a:t>
            </a:r>
            <a:r>
              <a:rPr lang="en-US" dirty="0" smtClean="0">
                <a:latin typeface="SF Pro Rounded Bold"/>
                <a:ea typeface="SF Pro Rounded Bold"/>
                <a:cs typeface="SF Pro Rounded Bold"/>
                <a:sym typeface="SF Pro Rounded Bold"/>
              </a:rPr>
              <a:t>, </a:t>
            </a:r>
            <a:r>
              <a:rPr lang="en-US" dirty="0" err="1" smtClean="0">
                <a:latin typeface="SF Pro Rounded Bold"/>
                <a:ea typeface="SF Pro Rounded Bold"/>
                <a:cs typeface="SF Pro Rounded Bold"/>
                <a:sym typeface="SF Pro Rounded Bold"/>
              </a:rPr>
              <a:t>fungsi</a:t>
            </a:r>
            <a:r>
              <a:rPr lang="en-US" dirty="0" smtClean="0">
                <a:latin typeface="SF Pro Rounded Bold"/>
                <a:ea typeface="SF Pro Rounded Bold"/>
                <a:cs typeface="SF Pro Rounded Bold"/>
                <a:sym typeface="SF Pro Rounded Bold"/>
              </a:rPr>
              <a:t> </a:t>
            </a:r>
            <a:r>
              <a:rPr lang="en-US" dirty="0" err="1" smtClean="0">
                <a:latin typeface="SF Pro Rounded Bold"/>
                <a:ea typeface="SF Pro Rounded Bold"/>
                <a:cs typeface="SF Pro Rounded Bold"/>
                <a:sym typeface="SF Pro Rounded Bold"/>
              </a:rPr>
              <a:t>ginjal</a:t>
            </a:r>
            <a:r>
              <a:rPr lang="en-US" dirty="0" smtClean="0">
                <a:latin typeface="SF Pro Rounded Bold"/>
                <a:ea typeface="SF Pro Rounded Bold"/>
                <a:cs typeface="SF Pro Rounded Bold"/>
                <a:sym typeface="SF Pro Rounded Bold"/>
              </a:rPr>
              <a:t>, </a:t>
            </a:r>
            <a:r>
              <a:rPr lang="en-US" dirty="0" err="1" smtClean="0">
                <a:latin typeface="SF Pro Rounded Bold"/>
                <a:ea typeface="SF Pro Rounded Bold"/>
                <a:cs typeface="SF Pro Rounded Bold"/>
                <a:sym typeface="SF Pro Rounded Bold"/>
              </a:rPr>
              <a:t>ventilasi</a:t>
            </a:r>
            <a:r>
              <a:rPr lang="en-US" dirty="0" smtClean="0">
                <a:latin typeface="SF Pro Rounded Bold"/>
                <a:ea typeface="SF Pro Rounded Bold"/>
                <a:cs typeface="SF Pro Rounded Bold"/>
                <a:sym typeface="SF Pro Rounded Bold"/>
              </a:rPr>
              <a:t>, </a:t>
            </a:r>
            <a:r>
              <a:rPr lang="en-US" dirty="0" err="1" smtClean="0">
                <a:latin typeface="SF Pro Rounded Bold"/>
                <a:ea typeface="SF Pro Rounded Bold"/>
                <a:cs typeface="SF Pro Rounded Bold"/>
                <a:sym typeface="SF Pro Rounded Bold"/>
              </a:rPr>
              <a:t>oksigenasi</a:t>
            </a:r>
            <a:r>
              <a:rPr lang="en-US" dirty="0" smtClean="0">
                <a:latin typeface="SF Pro Rounded Bold"/>
                <a:ea typeface="SF Pro Rounded Bold"/>
                <a:cs typeface="SF Pro Rounded Bold"/>
                <a:sym typeface="SF Pro Rounded Bold"/>
              </a:rPr>
              <a:t>, </a:t>
            </a:r>
            <a:r>
              <a:rPr lang="en-US" dirty="0" err="1" smtClean="0">
                <a:latin typeface="SF Pro Rounded Bold"/>
                <a:ea typeface="SF Pro Rounded Bold"/>
                <a:cs typeface="SF Pro Rounded Bold"/>
                <a:sym typeface="SF Pro Rounded Bold"/>
              </a:rPr>
              <a:t>dosis</a:t>
            </a:r>
            <a:r>
              <a:rPr lang="en-US" dirty="0" smtClean="0">
                <a:latin typeface="SF Pro Rounded Bold"/>
                <a:ea typeface="SF Pro Rounded Bold"/>
                <a:cs typeface="SF Pro Rounded Bold"/>
                <a:sym typeface="SF Pro Rounded Bold"/>
              </a:rPr>
              <a:t> </a:t>
            </a:r>
            <a:r>
              <a:rPr lang="en-US" dirty="0" err="1" smtClean="0">
                <a:latin typeface="SF Pro Rounded Bold"/>
                <a:ea typeface="SF Pro Rounded Bold"/>
                <a:cs typeface="SF Pro Rounded Bold"/>
                <a:sym typeface="SF Pro Rounded Bold"/>
              </a:rPr>
              <a:t>obat</a:t>
            </a:r>
            <a:endParaRPr dirty="0"/>
          </a:p>
        </p:txBody>
      </p:sp>
      <p:sp>
        <p:nvSpPr>
          <p:cNvPr id="27" name="rentang deteksi 25-300 bpm…"/>
          <p:cNvSpPr txBox="1"/>
          <p:nvPr/>
        </p:nvSpPr>
        <p:spPr>
          <a:xfrm>
            <a:off x="15855883" y="10495349"/>
            <a:ext cx="6826117"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4500">
                <a:latin typeface="SF Pro Rounded Regular"/>
                <a:ea typeface="SF Pro Rounded Regular"/>
                <a:cs typeface="SF Pro Rounded Regular"/>
                <a:sym typeface="SF Pro Rounded Regular"/>
              </a:defRPr>
            </a:pPr>
            <a:r>
              <a:rPr lang="en-US" dirty="0" err="1" smtClean="0">
                <a:latin typeface="SF Pro Rounded Bold"/>
                <a:ea typeface="SF Pro Rounded Bold"/>
                <a:cs typeface="SF Pro Rounded Bold"/>
                <a:sym typeface="SF Pro Rounded Bold"/>
              </a:rPr>
              <a:t>Kalkulasi</a:t>
            </a:r>
            <a:r>
              <a:rPr lang="en-US" dirty="0" smtClean="0">
                <a:latin typeface="SF Pro Rounded Bold"/>
                <a:ea typeface="SF Pro Rounded Bold"/>
                <a:cs typeface="SF Pro Rounded Bold"/>
                <a:sym typeface="SF Pro Rounded Bold"/>
              </a:rPr>
              <a:t> </a:t>
            </a:r>
            <a:r>
              <a:rPr lang="en-US" dirty="0" err="1" smtClean="0">
                <a:latin typeface="SF Pro Rounded Bold"/>
                <a:ea typeface="SF Pro Rounded Bold"/>
                <a:cs typeface="SF Pro Rounded Bold"/>
                <a:sym typeface="SF Pro Rounded Bold"/>
              </a:rPr>
              <a:t>dosis</a:t>
            </a:r>
            <a:r>
              <a:rPr lang="en-US" dirty="0" smtClean="0">
                <a:latin typeface="SF Pro Rounded Bold"/>
                <a:ea typeface="SF Pro Rounded Bold"/>
                <a:cs typeface="SF Pro Rounded Bold"/>
                <a:sym typeface="SF Pro Rounded Bold"/>
              </a:rPr>
              <a:t> </a:t>
            </a:r>
            <a:r>
              <a:rPr lang="en-US" dirty="0" err="1" smtClean="0">
                <a:latin typeface="SF Pro Rounded Bold"/>
                <a:ea typeface="SF Pro Rounded Bold"/>
                <a:cs typeface="SF Pro Rounded Bold"/>
                <a:sym typeface="SF Pro Rounded Bold"/>
              </a:rPr>
              <a:t>obat</a:t>
            </a:r>
            <a:endParaRPr dirty="0"/>
          </a:p>
        </p:txBody>
      </p:sp>
      <p:sp>
        <p:nvSpPr>
          <p:cNvPr id="28" name="rentang deteksi 25-300 bpm…"/>
          <p:cNvSpPr txBox="1"/>
          <p:nvPr/>
        </p:nvSpPr>
        <p:spPr>
          <a:xfrm>
            <a:off x="15855883" y="7932583"/>
            <a:ext cx="6826117"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4500">
                <a:latin typeface="SF Pro Rounded Regular"/>
                <a:ea typeface="SF Pro Rounded Regular"/>
                <a:cs typeface="SF Pro Rounded Regular"/>
                <a:sym typeface="SF Pro Rounded Regular"/>
              </a:defRPr>
            </a:pPr>
            <a:r>
              <a:rPr lang="en-US" dirty="0" smtClean="0">
                <a:latin typeface="SF Pro Rounded Bold"/>
                <a:ea typeface="SF Pro Rounded Bold"/>
                <a:cs typeface="SF Pro Rounded Bold"/>
                <a:sym typeface="SF Pro Rounded Bold"/>
              </a:rPr>
              <a:t>LAN</a:t>
            </a:r>
            <a:endParaRPr dirty="0"/>
          </a:p>
        </p:txBody>
      </p:sp>
    </p:spTree>
    <p:extLst>
      <p:ext uri="{BB962C8B-B14F-4D97-AF65-F5344CB8AC3E}">
        <p14:creationId xmlns:p14="http://schemas.microsoft.com/office/powerpoint/2010/main" val="3479200739"/>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terima kasih."/>
          <p:cNvSpPr txBox="1">
            <a:spLocks noGrp="1"/>
          </p:cNvSpPr>
          <p:nvPr>
            <p:ph type="title"/>
          </p:nvPr>
        </p:nvSpPr>
        <p:spPr>
          <a:xfrm>
            <a:off x="1206498" y="5869911"/>
            <a:ext cx="21971004" cy="1976178"/>
          </a:xfrm>
          <a:prstGeom prst="rect">
            <a:avLst/>
          </a:prstGeom>
        </p:spPr>
        <p:txBody>
          <a:bodyPr anchor="ctr"/>
          <a:lstStyle>
            <a:lvl1pPr>
              <a:defRPr sz="11600" b="0" spc="-232">
                <a:gradFill flip="none" rotWithShape="1">
                  <a:gsLst>
                    <a:gs pos="0">
                      <a:srgbClr val="FFA506"/>
                    </a:gs>
                    <a:gs pos="36845">
                      <a:srgbClr val="D178AE"/>
                    </a:gs>
                    <a:gs pos="63922">
                      <a:srgbClr val="FF91EE"/>
                    </a:gs>
                    <a:gs pos="98217">
                      <a:srgbClr val="0099FF"/>
                    </a:gs>
                  </a:gsLst>
                  <a:lin ang="2698612" scaled="0"/>
                </a:gradFill>
                <a:latin typeface="SF Pro Rounded Bold"/>
                <a:ea typeface="SF Pro Rounded Bold"/>
                <a:cs typeface="SF Pro Rounded Bold"/>
                <a:sym typeface="SF Pro Rounded Bold"/>
              </a:defRPr>
            </a:lvl1pPr>
          </a:lstStyle>
          <a:p>
            <a:r>
              <a:rPr lang="en-US" dirty="0" err="1" smtClean="0"/>
              <a:t>QnA</a:t>
            </a:r>
            <a:r>
              <a:rPr lang="en-US" dirty="0" smtClean="0"/>
              <a:t>?</a:t>
            </a:r>
            <a:endParaRP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498" y="1262824"/>
            <a:ext cx="3358923" cy="979686"/>
          </a:xfrm>
          <a:prstGeom prst="rect">
            <a:avLst/>
          </a:prstGeom>
        </p:spPr>
      </p:pic>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terima kasih."/>
          <p:cNvSpPr txBox="1">
            <a:spLocks noGrp="1"/>
          </p:cNvSpPr>
          <p:nvPr>
            <p:ph type="title"/>
          </p:nvPr>
        </p:nvSpPr>
        <p:spPr>
          <a:xfrm>
            <a:off x="1206498" y="5869911"/>
            <a:ext cx="21971004" cy="1976178"/>
          </a:xfrm>
          <a:prstGeom prst="rect">
            <a:avLst/>
          </a:prstGeom>
        </p:spPr>
        <p:txBody>
          <a:bodyPr anchor="ctr"/>
          <a:lstStyle>
            <a:lvl1pPr>
              <a:defRPr sz="11600" b="0" spc="-232">
                <a:gradFill flip="none" rotWithShape="1">
                  <a:gsLst>
                    <a:gs pos="0">
                      <a:srgbClr val="FFA506"/>
                    </a:gs>
                    <a:gs pos="36845">
                      <a:srgbClr val="D178AE"/>
                    </a:gs>
                    <a:gs pos="63922">
                      <a:srgbClr val="FF91EE"/>
                    </a:gs>
                    <a:gs pos="98217">
                      <a:srgbClr val="0099FF"/>
                    </a:gs>
                  </a:gsLst>
                  <a:lin ang="2698612" scaled="0"/>
                </a:gradFill>
                <a:latin typeface="SF Pro Rounded Bold"/>
                <a:ea typeface="SF Pro Rounded Bold"/>
                <a:cs typeface="SF Pro Rounded Bold"/>
                <a:sym typeface="SF Pro Rounded Bold"/>
              </a:defRPr>
            </a:lvl1pPr>
          </a:lstStyle>
          <a:p>
            <a:r>
              <a:rPr lang="en-US" dirty="0" err="1" smtClean="0"/>
              <a:t>Terima</a:t>
            </a:r>
            <a:r>
              <a:rPr lang="en-US" dirty="0" smtClean="0"/>
              <a:t> </a:t>
            </a:r>
            <a:r>
              <a:rPr lang="en-US" dirty="0" err="1" smtClean="0"/>
              <a:t>Kasih</a:t>
            </a:r>
            <a:r>
              <a:rPr lang="en-US" dirty="0" smtClean="0"/>
              <a:t>.</a:t>
            </a:r>
            <a:endParaRPr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498" y="1262824"/>
            <a:ext cx="3358923" cy="979686"/>
          </a:xfrm>
          <a:prstGeom prst="rect">
            <a:avLst/>
          </a:prstGeom>
        </p:spPr>
      </p:pic>
    </p:spTree>
    <p:extLst>
      <p:ext uri="{BB962C8B-B14F-4D97-AF65-F5344CB8AC3E}">
        <p14:creationId xmlns:p14="http://schemas.microsoft.com/office/powerpoint/2010/main" val="1583357675"/>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ounded Rectangle"/>
          <p:cNvSpPr/>
          <p:nvPr/>
        </p:nvSpPr>
        <p:spPr>
          <a:xfrm>
            <a:off x="2129853" y="4577313"/>
            <a:ext cx="20124294" cy="4561374"/>
          </a:xfrm>
          <a:prstGeom prst="roundRect">
            <a:avLst>
              <a:gd name="adj" fmla="val 4241"/>
            </a:avLst>
          </a:prstGeom>
          <a:solidFill>
            <a:srgbClr val="D5D5D5"/>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5" name="Overview"/>
          <p:cNvSpPr/>
          <p:nvPr/>
        </p:nvSpPr>
        <p:spPr>
          <a:xfrm>
            <a:off x="4485766" y="5100196"/>
            <a:ext cx="6787680" cy="1668146"/>
          </a:xfrm>
          <a:prstGeom prst="roundRect">
            <a:avLst>
              <a:gd name="adj" fmla="val 10820"/>
            </a:avLst>
          </a:prstGeom>
          <a:solidFill>
            <a:schemeClr val="bg1">
              <a:lumMod val="5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6000">
                <a:solidFill>
                  <a:srgbClr val="FFFFFF"/>
                </a:solidFill>
                <a:latin typeface="SF Pro Rounded Bold"/>
                <a:ea typeface="SF Pro Rounded Bold"/>
                <a:cs typeface="SF Pro Rounded Bold"/>
                <a:sym typeface="SF Pro Rounded Bold"/>
              </a:defRPr>
            </a:lvl1pPr>
          </a:lstStyle>
          <a:p>
            <a:pPr algn="ctr"/>
            <a:r>
              <a:rPr dirty="0"/>
              <a:t>Overview</a:t>
            </a:r>
          </a:p>
        </p:txBody>
      </p:sp>
      <p:sp>
        <p:nvSpPr>
          <p:cNvPr id="156" name="Fungsi Dasar"/>
          <p:cNvSpPr/>
          <p:nvPr/>
        </p:nvSpPr>
        <p:spPr>
          <a:xfrm>
            <a:off x="4485766" y="7126428"/>
            <a:ext cx="6787680" cy="1668145"/>
          </a:xfrm>
          <a:prstGeom prst="roundRect">
            <a:avLst>
              <a:gd name="adj" fmla="val 11674"/>
            </a:avLst>
          </a:prstGeom>
          <a:solidFill>
            <a:schemeClr val="bg1">
              <a:lumMod val="5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6000">
                <a:solidFill>
                  <a:srgbClr val="FFFFFF"/>
                </a:solidFill>
                <a:latin typeface="SF Pro Rounded Bold"/>
                <a:ea typeface="SF Pro Rounded Bold"/>
                <a:cs typeface="SF Pro Rounded Bold"/>
                <a:sym typeface="SF Pro Rounded Bold"/>
              </a:defRPr>
            </a:lvl1pPr>
          </a:lstStyle>
          <a:p>
            <a:pPr algn="ctr"/>
            <a:r>
              <a:t>Fungsi Dasar</a:t>
            </a:r>
          </a:p>
        </p:txBody>
      </p:sp>
      <p:sp>
        <p:nvSpPr>
          <p:cNvPr id="157" name="Ballot"/>
          <p:cNvSpPr/>
          <p:nvPr/>
        </p:nvSpPr>
        <p:spPr>
          <a:xfrm>
            <a:off x="13338481" y="5947214"/>
            <a:ext cx="1367603" cy="1821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8" name="Heart"/>
          <p:cNvSpPr/>
          <p:nvPr/>
        </p:nvSpPr>
        <p:spPr>
          <a:xfrm>
            <a:off x="16010308" y="5844780"/>
            <a:ext cx="1367602" cy="2026440"/>
          </a:xfrm>
          <a:custGeom>
            <a:avLst/>
            <a:gdLst/>
            <a:ahLst/>
            <a:cxnLst>
              <a:cxn ang="0">
                <a:pos x="wd2" y="hd2"/>
              </a:cxn>
              <a:cxn ang="5400000">
                <a:pos x="wd2" y="hd2"/>
              </a:cxn>
              <a:cxn ang="10800000">
                <a:pos x="wd2" y="hd2"/>
              </a:cxn>
              <a:cxn ang="16200000">
                <a:pos x="wd2" y="hd2"/>
              </a:cxn>
            </a:cxnLst>
            <a:rect l="0" t="0" r="r" b="b"/>
            <a:pathLst>
              <a:path w="21599" h="21095" extrusionOk="0">
                <a:moveTo>
                  <a:pt x="11722" y="0"/>
                </a:moveTo>
                <a:cubicBezTo>
                  <a:pt x="11533" y="1"/>
                  <a:pt x="11335" y="18"/>
                  <a:pt x="11113" y="49"/>
                </a:cubicBezTo>
                <a:cubicBezTo>
                  <a:pt x="11034" y="61"/>
                  <a:pt x="10968" y="97"/>
                  <a:pt x="10940" y="147"/>
                </a:cubicBezTo>
                <a:cubicBezTo>
                  <a:pt x="10700" y="567"/>
                  <a:pt x="10586" y="981"/>
                  <a:pt x="10539" y="1363"/>
                </a:cubicBezTo>
                <a:cubicBezTo>
                  <a:pt x="10534" y="1400"/>
                  <a:pt x="10496" y="1432"/>
                  <a:pt x="10443" y="1444"/>
                </a:cubicBezTo>
                <a:cubicBezTo>
                  <a:pt x="10384" y="1459"/>
                  <a:pt x="10326" y="1475"/>
                  <a:pt x="10268" y="1491"/>
                </a:cubicBezTo>
                <a:cubicBezTo>
                  <a:pt x="10195" y="1510"/>
                  <a:pt x="10113" y="1491"/>
                  <a:pt x="10080" y="1444"/>
                </a:cubicBezTo>
                <a:cubicBezTo>
                  <a:pt x="9861" y="1142"/>
                  <a:pt x="9597" y="826"/>
                  <a:pt x="9360" y="557"/>
                </a:cubicBezTo>
                <a:cubicBezTo>
                  <a:pt x="9308" y="497"/>
                  <a:pt x="9190" y="479"/>
                  <a:pt x="9102" y="516"/>
                </a:cubicBezTo>
                <a:cubicBezTo>
                  <a:pt x="8755" y="660"/>
                  <a:pt x="8450" y="818"/>
                  <a:pt x="8197" y="967"/>
                </a:cubicBezTo>
                <a:cubicBezTo>
                  <a:pt x="8123" y="1010"/>
                  <a:pt x="8097" y="1078"/>
                  <a:pt x="8131" y="1139"/>
                </a:cubicBezTo>
                <a:cubicBezTo>
                  <a:pt x="8318" y="1465"/>
                  <a:pt x="8471" y="1824"/>
                  <a:pt x="8580" y="2112"/>
                </a:cubicBezTo>
                <a:cubicBezTo>
                  <a:pt x="8613" y="2199"/>
                  <a:pt x="8582" y="2290"/>
                  <a:pt x="8495" y="2358"/>
                </a:cubicBezTo>
                <a:cubicBezTo>
                  <a:pt x="8154" y="2628"/>
                  <a:pt x="7865" y="2946"/>
                  <a:pt x="7645" y="3310"/>
                </a:cubicBezTo>
                <a:cubicBezTo>
                  <a:pt x="5923" y="6167"/>
                  <a:pt x="7084" y="7798"/>
                  <a:pt x="7545" y="8283"/>
                </a:cubicBezTo>
                <a:cubicBezTo>
                  <a:pt x="7620" y="8362"/>
                  <a:pt x="7793" y="8366"/>
                  <a:pt x="7878" y="8292"/>
                </a:cubicBezTo>
                <a:cubicBezTo>
                  <a:pt x="8362" y="7865"/>
                  <a:pt x="9816" y="6564"/>
                  <a:pt x="11213" y="5125"/>
                </a:cubicBezTo>
                <a:cubicBezTo>
                  <a:pt x="12493" y="3806"/>
                  <a:pt x="14455" y="2936"/>
                  <a:pt x="15077" y="2681"/>
                </a:cubicBezTo>
                <a:cubicBezTo>
                  <a:pt x="15186" y="2636"/>
                  <a:pt x="15216" y="2540"/>
                  <a:pt x="15145" y="2469"/>
                </a:cubicBezTo>
                <a:cubicBezTo>
                  <a:pt x="14897" y="2223"/>
                  <a:pt x="14613" y="2016"/>
                  <a:pt x="14300" y="1848"/>
                </a:cubicBezTo>
                <a:cubicBezTo>
                  <a:pt x="14236" y="1813"/>
                  <a:pt x="14215" y="1755"/>
                  <a:pt x="14247" y="1705"/>
                </a:cubicBezTo>
                <a:cubicBezTo>
                  <a:pt x="14413" y="1449"/>
                  <a:pt x="14590" y="1188"/>
                  <a:pt x="14746" y="965"/>
                </a:cubicBezTo>
                <a:cubicBezTo>
                  <a:pt x="14786" y="907"/>
                  <a:pt x="14763" y="839"/>
                  <a:pt x="14688" y="798"/>
                </a:cubicBezTo>
                <a:cubicBezTo>
                  <a:pt x="14465" y="678"/>
                  <a:pt x="14197" y="558"/>
                  <a:pt x="13881" y="448"/>
                </a:cubicBezTo>
                <a:cubicBezTo>
                  <a:pt x="13788" y="416"/>
                  <a:pt x="13675" y="426"/>
                  <a:pt x="13600" y="474"/>
                </a:cubicBezTo>
                <a:cubicBezTo>
                  <a:pt x="13155" y="761"/>
                  <a:pt x="12868" y="1035"/>
                  <a:pt x="12682" y="1266"/>
                </a:cubicBezTo>
                <a:cubicBezTo>
                  <a:pt x="12652" y="1303"/>
                  <a:pt x="12588" y="1321"/>
                  <a:pt x="12524" y="1314"/>
                </a:cubicBezTo>
                <a:cubicBezTo>
                  <a:pt x="12433" y="1303"/>
                  <a:pt x="12341" y="1297"/>
                  <a:pt x="12249" y="1291"/>
                </a:cubicBezTo>
                <a:cubicBezTo>
                  <a:pt x="12167" y="1285"/>
                  <a:pt x="12109" y="1235"/>
                  <a:pt x="12121" y="1182"/>
                </a:cubicBezTo>
                <a:cubicBezTo>
                  <a:pt x="12204" y="803"/>
                  <a:pt x="12308" y="435"/>
                  <a:pt x="12397" y="172"/>
                </a:cubicBezTo>
                <a:cubicBezTo>
                  <a:pt x="12416" y="115"/>
                  <a:pt x="12361" y="59"/>
                  <a:pt x="12276" y="45"/>
                </a:cubicBezTo>
                <a:cubicBezTo>
                  <a:pt x="12090" y="14"/>
                  <a:pt x="11911" y="-1"/>
                  <a:pt x="11722" y="0"/>
                </a:cubicBezTo>
                <a:close/>
                <a:moveTo>
                  <a:pt x="5960" y="1687"/>
                </a:moveTo>
                <a:cubicBezTo>
                  <a:pt x="5924" y="1687"/>
                  <a:pt x="5887" y="1691"/>
                  <a:pt x="5852" y="1701"/>
                </a:cubicBezTo>
                <a:lnTo>
                  <a:pt x="4125" y="2175"/>
                </a:lnTo>
                <a:cubicBezTo>
                  <a:pt x="3985" y="2213"/>
                  <a:pt x="3918" y="2321"/>
                  <a:pt x="3977" y="2413"/>
                </a:cubicBezTo>
                <a:cubicBezTo>
                  <a:pt x="4284" y="2896"/>
                  <a:pt x="5040" y="4329"/>
                  <a:pt x="3864" y="5259"/>
                </a:cubicBezTo>
                <a:cubicBezTo>
                  <a:pt x="2644" y="6223"/>
                  <a:pt x="1858" y="6915"/>
                  <a:pt x="1795" y="7789"/>
                </a:cubicBezTo>
                <a:cubicBezTo>
                  <a:pt x="1786" y="7916"/>
                  <a:pt x="2018" y="7986"/>
                  <a:pt x="2156" y="7898"/>
                </a:cubicBezTo>
                <a:cubicBezTo>
                  <a:pt x="3586" y="6985"/>
                  <a:pt x="5173" y="6418"/>
                  <a:pt x="5672" y="6252"/>
                </a:cubicBezTo>
                <a:cubicBezTo>
                  <a:pt x="5770" y="6219"/>
                  <a:pt x="5835" y="6156"/>
                  <a:pt x="5845" y="6084"/>
                </a:cubicBezTo>
                <a:cubicBezTo>
                  <a:pt x="5896" y="5710"/>
                  <a:pt x="6110" y="4503"/>
                  <a:pt x="6843" y="3414"/>
                </a:cubicBezTo>
                <a:cubicBezTo>
                  <a:pt x="6936" y="3275"/>
                  <a:pt x="6949" y="3117"/>
                  <a:pt x="6875" y="2973"/>
                </a:cubicBezTo>
                <a:cubicBezTo>
                  <a:pt x="6561" y="2361"/>
                  <a:pt x="6334" y="1990"/>
                  <a:pt x="6211" y="1798"/>
                </a:cubicBezTo>
                <a:cubicBezTo>
                  <a:pt x="6166" y="1729"/>
                  <a:pt x="6067" y="1688"/>
                  <a:pt x="5960" y="1687"/>
                </a:cubicBezTo>
                <a:close/>
                <a:moveTo>
                  <a:pt x="17710" y="2796"/>
                </a:moveTo>
                <a:cubicBezTo>
                  <a:pt x="14128" y="3251"/>
                  <a:pt x="12899" y="4571"/>
                  <a:pt x="10446" y="6897"/>
                </a:cubicBezTo>
                <a:cubicBezTo>
                  <a:pt x="8658" y="8591"/>
                  <a:pt x="6919" y="9692"/>
                  <a:pt x="4739" y="10468"/>
                </a:cubicBezTo>
                <a:cubicBezTo>
                  <a:pt x="4525" y="10544"/>
                  <a:pt x="4337" y="10342"/>
                  <a:pt x="4538" y="10252"/>
                </a:cubicBezTo>
                <a:cubicBezTo>
                  <a:pt x="5703" y="9730"/>
                  <a:pt x="6496" y="9269"/>
                  <a:pt x="6838" y="9060"/>
                </a:cubicBezTo>
                <a:cubicBezTo>
                  <a:pt x="6943" y="8996"/>
                  <a:pt x="6959" y="8891"/>
                  <a:pt x="6875" y="8814"/>
                </a:cubicBezTo>
                <a:cubicBezTo>
                  <a:pt x="6581" y="8543"/>
                  <a:pt x="5949" y="7853"/>
                  <a:pt x="5842" y="6845"/>
                </a:cubicBezTo>
                <a:cubicBezTo>
                  <a:pt x="5834" y="6772"/>
                  <a:pt x="5713" y="6729"/>
                  <a:pt x="5617" y="6766"/>
                </a:cubicBezTo>
                <a:cubicBezTo>
                  <a:pt x="2431" y="7985"/>
                  <a:pt x="0" y="9475"/>
                  <a:pt x="0" y="12423"/>
                </a:cubicBezTo>
                <a:cubicBezTo>
                  <a:pt x="0" y="17020"/>
                  <a:pt x="7570" y="17905"/>
                  <a:pt x="11316" y="20019"/>
                </a:cubicBezTo>
                <a:cubicBezTo>
                  <a:pt x="14094" y="21588"/>
                  <a:pt x="17510" y="21599"/>
                  <a:pt x="18384" y="18991"/>
                </a:cubicBezTo>
                <a:cubicBezTo>
                  <a:pt x="19484" y="15711"/>
                  <a:pt x="21598" y="14918"/>
                  <a:pt x="21599" y="12159"/>
                </a:cubicBezTo>
                <a:cubicBezTo>
                  <a:pt x="21600" y="8407"/>
                  <a:pt x="16913" y="7232"/>
                  <a:pt x="15378" y="6948"/>
                </a:cubicBezTo>
                <a:cubicBezTo>
                  <a:pt x="15111" y="6898"/>
                  <a:pt x="14833" y="6992"/>
                  <a:pt x="14736" y="7163"/>
                </a:cubicBezTo>
                <a:cubicBezTo>
                  <a:pt x="14229" y="8058"/>
                  <a:pt x="13569" y="8963"/>
                  <a:pt x="12931" y="9739"/>
                </a:cubicBezTo>
                <a:cubicBezTo>
                  <a:pt x="12906" y="9770"/>
                  <a:pt x="12897" y="9804"/>
                  <a:pt x="12903" y="9838"/>
                </a:cubicBezTo>
                <a:cubicBezTo>
                  <a:pt x="13041" y="10635"/>
                  <a:pt x="13856" y="12480"/>
                  <a:pt x="18442" y="12514"/>
                </a:cubicBezTo>
                <a:cubicBezTo>
                  <a:pt x="18615" y="12516"/>
                  <a:pt x="18627" y="12684"/>
                  <a:pt x="18454" y="12698"/>
                </a:cubicBezTo>
                <a:cubicBezTo>
                  <a:pt x="15394" y="12942"/>
                  <a:pt x="13494" y="12360"/>
                  <a:pt x="12226" y="10797"/>
                </a:cubicBezTo>
                <a:cubicBezTo>
                  <a:pt x="12180" y="10741"/>
                  <a:pt x="12059" y="10739"/>
                  <a:pt x="12008" y="10794"/>
                </a:cubicBezTo>
                <a:cubicBezTo>
                  <a:pt x="11820" y="10994"/>
                  <a:pt x="11644" y="11173"/>
                  <a:pt x="11486" y="11324"/>
                </a:cubicBezTo>
                <a:cubicBezTo>
                  <a:pt x="11331" y="11473"/>
                  <a:pt x="11233" y="11645"/>
                  <a:pt x="11206" y="11825"/>
                </a:cubicBezTo>
                <a:cubicBezTo>
                  <a:pt x="11076" y="12662"/>
                  <a:pt x="11110" y="13401"/>
                  <a:pt x="11261" y="14060"/>
                </a:cubicBezTo>
                <a:cubicBezTo>
                  <a:pt x="11282" y="14151"/>
                  <a:pt x="11375" y="14228"/>
                  <a:pt x="11506" y="14259"/>
                </a:cubicBezTo>
                <a:cubicBezTo>
                  <a:pt x="12699" y="14545"/>
                  <a:pt x="13970" y="14947"/>
                  <a:pt x="15157" y="15732"/>
                </a:cubicBezTo>
                <a:cubicBezTo>
                  <a:pt x="15273" y="15809"/>
                  <a:pt x="15120" y="15929"/>
                  <a:pt x="14987" y="15866"/>
                </a:cubicBezTo>
                <a:cubicBezTo>
                  <a:pt x="13324" y="15077"/>
                  <a:pt x="12167" y="14894"/>
                  <a:pt x="11629" y="14854"/>
                </a:cubicBezTo>
                <a:cubicBezTo>
                  <a:pt x="11570" y="14850"/>
                  <a:pt x="11526" y="14886"/>
                  <a:pt x="11542" y="14924"/>
                </a:cubicBezTo>
                <a:cubicBezTo>
                  <a:pt x="12090" y="16223"/>
                  <a:pt x="13092" y="17158"/>
                  <a:pt x="14016" y="17895"/>
                </a:cubicBezTo>
                <a:cubicBezTo>
                  <a:pt x="14154" y="18006"/>
                  <a:pt x="13922" y="18148"/>
                  <a:pt x="13766" y="18049"/>
                </a:cubicBezTo>
                <a:cubicBezTo>
                  <a:pt x="12788" y="17436"/>
                  <a:pt x="12083" y="16766"/>
                  <a:pt x="11577" y="16104"/>
                </a:cubicBezTo>
                <a:cubicBezTo>
                  <a:pt x="11543" y="16060"/>
                  <a:pt x="11450" y="16057"/>
                  <a:pt x="11411" y="16099"/>
                </a:cubicBezTo>
                <a:cubicBezTo>
                  <a:pt x="11214" y="16309"/>
                  <a:pt x="10950" y="16720"/>
                  <a:pt x="10875" y="17462"/>
                </a:cubicBezTo>
                <a:cubicBezTo>
                  <a:pt x="10861" y="17592"/>
                  <a:pt x="10571" y="17595"/>
                  <a:pt x="10554" y="17466"/>
                </a:cubicBezTo>
                <a:cubicBezTo>
                  <a:pt x="10475" y="16870"/>
                  <a:pt x="10586" y="16307"/>
                  <a:pt x="11103" y="15573"/>
                </a:cubicBezTo>
                <a:cubicBezTo>
                  <a:pt x="11139" y="15522"/>
                  <a:pt x="11141" y="15463"/>
                  <a:pt x="11110" y="15410"/>
                </a:cubicBezTo>
                <a:cubicBezTo>
                  <a:pt x="10285" y="13990"/>
                  <a:pt x="10284" y="12723"/>
                  <a:pt x="10310" y="12309"/>
                </a:cubicBezTo>
                <a:cubicBezTo>
                  <a:pt x="10313" y="12261"/>
                  <a:pt x="10225" y="12236"/>
                  <a:pt x="10175" y="12271"/>
                </a:cubicBezTo>
                <a:cubicBezTo>
                  <a:pt x="9950" y="12429"/>
                  <a:pt x="9490" y="12748"/>
                  <a:pt x="8939" y="13116"/>
                </a:cubicBezTo>
                <a:cubicBezTo>
                  <a:pt x="8869" y="13162"/>
                  <a:pt x="8838" y="13228"/>
                  <a:pt x="8856" y="13293"/>
                </a:cubicBezTo>
                <a:cubicBezTo>
                  <a:pt x="9208" y="14564"/>
                  <a:pt x="8909" y="15327"/>
                  <a:pt x="8495" y="15826"/>
                </a:cubicBezTo>
                <a:cubicBezTo>
                  <a:pt x="8405" y="15935"/>
                  <a:pt x="8151" y="15863"/>
                  <a:pt x="8207" y="15745"/>
                </a:cubicBezTo>
                <a:cubicBezTo>
                  <a:pt x="8602" y="14908"/>
                  <a:pt x="8457" y="14354"/>
                  <a:pt x="8184" y="13683"/>
                </a:cubicBezTo>
                <a:cubicBezTo>
                  <a:pt x="8172" y="13652"/>
                  <a:pt x="8115" y="13638"/>
                  <a:pt x="8076" y="13658"/>
                </a:cubicBezTo>
                <a:cubicBezTo>
                  <a:pt x="6944" y="14228"/>
                  <a:pt x="6378" y="14971"/>
                  <a:pt x="6095" y="15552"/>
                </a:cubicBezTo>
                <a:cubicBezTo>
                  <a:pt x="6046" y="15654"/>
                  <a:pt x="5815" y="15621"/>
                  <a:pt x="5832" y="15514"/>
                </a:cubicBezTo>
                <a:cubicBezTo>
                  <a:pt x="5922" y="14948"/>
                  <a:pt x="6427" y="14160"/>
                  <a:pt x="7953" y="13152"/>
                </a:cubicBezTo>
                <a:cubicBezTo>
                  <a:pt x="11621" y="10730"/>
                  <a:pt x="12557" y="9223"/>
                  <a:pt x="14011" y="6902"/>
                </a:cubicBezTo>
                <a:cubicBezTo>
                  <a:pt x="15326" y="4803"/>
                  <a:pt x="18598" y="4049"/>
                  <a:pt x="19214" y="3923"/>
                </a:cubicBezTo>
                <a:cubicBezTo>
                  <a:pt x="19263" y="3914"/>
                  <a:pt x="19281" y="3875"/>
                  <a:pt x="19249" y="3849"/>
                </a:cubicBezTo>
                <a:cubicBezTo>
                  <a:pt x="19041" y="3675"/>
                  <a:pt x="18378" y="3131"/>
                  <a:pt x="17868" y="2824"/>
                </a:cubicBezTo>
                <a:cubicBezTo>
                  <a:pt x="17826" y="2799"/>
                  <a:pt x="17765" y="2789"/>
                  <a:pt x="17710" y="2796"/>
                </a:cubicBezTo>
                <a:close/>
              </a:path>
            </a:pathLst>
          </a:cu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9" name="Lungs"/>
          <p:cNvSpPr/>
          <p:nvPr/>
        </p:nvSpPr>
        <p:spPr>
          <a:xfrm>
            <a:off x="18521002" y="5844780"/>
            <a:ext cx="2094412" cy="2026440"/>
          </a:xfrm>
          <a:custGeom>
            <a:avLst/>
            <a:gdLst/>
            <a:ahLst/>
            <a:cxnLst>
              <a:cxn ang="0">
                <a:pos x="wd2" y="hd2"/>
              </a:cxn>
              <a:cxn ang="5400000">
                <a:pos x="wd2" y="hd2"/>
              </a:cxn>
              <a:cxn ang="10800000">
                <a:pos x="wd2" y="hd2"/>
              </a:cxn>
              <a:cxn ang="16200000">
                <a:pos x="wd2" y="hd2"/>
              </a:cxn>
            </a:cxnLst>
            <a:rect l="0" t="0" r="r" b="b"/>
            <a:pathLst>
              <a:path w="21600" h="21520" extrusionOk="0">
                <a:moveTo>
                  <a:pt x="10776" y="0"/>
                </a:moveTo>
                <a:cubicBezTo>
                  <a:pt x="10331" y="2"/>
                  <a:pt x="9887" y="171"/>
                  <a:pt x="9887" y="500"/>
                </a:cubicBezTo>
                <a:lnTo>
                  <a:pt x="9887" y="4637"/>
                </a:lnTo>
                <a:cubicBezTo>
                  <a:pt x="9887" y="5159"/>
                  <a:pt x="9693" y="5633"/>
                  <a:pt x="9374" y="5990"/>
                </a:cubicBezTo>
                <a:cubicBezTo>
                  <a:pt x="9375" y="5536"/>
                  <a:pt x="9375" y="5157"/>
                  <a:pt x="9376" y="4882"/>
                </a:cubicBezTo>
                <a:cubicBezTo>
                  <a:pt x="9387" y="1538"/>
                  <a:pt x="7191" y="1111"/>
                  <a:pt x="4851" y="3667"/>
                </a:cubicBezTo>
                <a:cubicBezTo>
                  <a:pt x="679" y="8223"/>
                  <a:pt x="0" y="13172"/>
                  <a:pt x="0" y="19754"/>
                </a:cubicBezTo>
                <a:cubicBezTo>
                  <a:pt x="0" y="20743"/>
                  <a:pt x="613" y="21598"/>
                  <a:pt x="1570" y="21515"/>
                </a:cubicBezTo>
                <a:cubicBezTo>
                  <a:pt x="4705" y="21242"/>
                  <a:pt x="9376" y="19727"/>
                  <a:pt x="9376" y="16181"/>
                </a:cubicBezTo>
                <a:cubicBezTo>
                  <a:pt x="9376" y="14941"/>
                  <a:pt x="9373" y="11130"/>
                  <a:pt x="9373" y="8174"/>
                </a:cubicBezTo>
                <a:cubicBezTo>
                  <a:pt x="9918" y="7939"/>
                  <a:pt x="10398" y="7575"/>
                  <a:pt x="10776" y="7118"/>
                </a:cubicBezTo>
                <a:cubicBezTo>
                  <a:pt x="11164" y="7589"/>
                  <a:pt x="11660" y="7960"/>
                  <a:pt x="12226" y="8193"/>
                </a:cubicBezTo>
                <a:cubicBezTo>
                  <a:pt x="12226" y="11147"/>
                  <a:pt x="12224" y="14944"/>
                  <a:pt x="12224" y="16181"/>
                </a:cubicBezTo>
                <a:cubicBezTo>
                  <a:pt x="12224" y="19727"/>
                  <a:pt x="16894" y="21242"/>
                  <a:pt x="20029" y="21515"/>
                </a:cubicBezTo>
                <a:cubicBezTo>
                  <a:pt x="20985" y="21598"/>
                  <a:pt x="21600" y="20743"/>
                  <a:pt x="21600" y="19754"/>
                </a:cubicBezTo>
                <a:cubicBezTo>
                  <a:pt x="21600" y="13172"/>
                  <a:pt x="20921" y="8223"/>
                  <a:pt x="16749" y="3667"/>
                </a:cubicBezTo>
                <a:cubicBezTo>
                  <a:pt x="14409" y="1111"/>
                  <a:pt x="12213" y="1538"/>
                  <a:pt x="12224" y="4882"/>
                </a:cubicBezTo>
                <a:cubicBezTo>
                  <a:pt x="12225" y="5167"/>
                  <a:pt x="12225" y="5566"/>
                  <a:pt x="12226" y="6044"/>
                </a:cubicBezTo>
                <a:cubicBezTo>
                  <a:pt x="11878" y="5682"/>
                  <a:pt x="11662" y="5185"/>
                  <a:pt x="11662" y="4637"/>
                </a:cubicBezTo>
                <a:lnTo>
                  <a:pt x="11662" y="500"/>
                </a:lnTo>
                <a:cubicBezTo>
                  <a:pt x="11662" y="163"/>
                  <a:pt x="11220" y="-2"/>
                  <a:pt x="10776" y="0"/>
                </a:cubicBezTo>
                <a:close/>
              </a:path>
            </a:pathLst>
          </a:cu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0" name="1"/>
          <p:cNvSpPr txBox="1"/>
          <p:nvPr/>
        </p:nvSpPr>
        <p:spPr>
          <a:xfrm>
            <a:off x="2882698" y="5280218"/>
            <a:ext cx="772121" cy="130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8000">
                <a:solidFill>
                  <a:srgbClr val="FFFFFF"/>
                </a:solidFill>
                <a:latin typeface="SF Pro Rounded Bold"/>
                <a:ea typeface="SF Pro Rounded Bold"/>
                <a:cs typeface="SF Pro Rounded Bold"/>
                <a:sym typeface="SF Pro Rounded Bold"/>
              </a:defRPr>
            </a:lvl1pPr>
          </a:lstStyle>
          <a:p>
            <a:r>
              <a:t>1</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5873" y="339790"/>
            <a:ext cx="3358923" cy="979686"/>
          </a:xfrm>
          <a:prstGeom prst="rect">
            <a:avLst/>
          </a:prstGeom>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2481665" y="1319476"/>
            <a:ext cx="2536076" cy="3662747"/>
            <a:chOff x="0" y="55"/>
            <a:chExt cx="3561" cy="5143"/>
          </a:xfrm>
          <a:effectLst>
            <a:outerShdw blurRad="76200" dir="18900000" sy="23000" kx="-1200000" algn="bl" rotWithShape="0">
              <a:prstClr val="black">
                <a:alpha val="20000"/>
              </a:prstClr>
            </a:outerShdw>
          </a:effectLst>
        </p:grpSpPr>
        <p:sp>
          <p:nvSpPr>
            <p:cNvPr id="6" name="AutoShape 3"/>
            <p:cNvSpPr>
              <a:spLocks noChangeAspect="1" noChangeArrowheads="1" noTextEdit="1"/>
            </p:cNvSpPr>
            <p:nvPr/>
          </p:nvSpPr>
          <p:spPr bwMode="auto">
            <a:xfrm>
              <a:off x="0" y="55"/>
              <a:ext cx="3561" cy="5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 name="Picture 5"/>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5799" b="97702" l="9826" r="89699"/>
                      </a14:imgEffect>
                    </a14:imgLayer>
                  </a14:imgProps>
                </a:ext>
                <a:ext uri="{28A0092B-C50C-407E-A947-70E740481C1C}">
                  <a14:useLocalDpi xmlns:a14="http://schemas.microsoft.com/office/drawing/2010/main" val="0"/>
                </a:ext>
              </a:extLst>
            </a:blip>
            <a:srcRect/>
            <a:stretch>
              <a:fillRect/>
            </a:stretch>
          </p:blipFill>
          <p:spPr bwMode="auto">
            <a:xfrm>
              <a:off x="0" y="55"/>
              <a:ext cx="3567" cy="5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p:cNvPicPr>
            <a:picLocks noChangeAspect="1"/>
          </p:cNvPicPr>
          <p:nvPr/>
        </p:nvPicPr>
        <p:blipFill>
          <a:blip r:embed="rId5"/>
          <a:stretch>
            <a:fillRect/>
          </a:stretch>
        </p:blipFill>
        <p:spPr>
          <a:xfrm>
            <a:off x="6729748" y="2441264"/>
            <a:ext cx="4069109" cy="1419169"/>
          </a:xfrm>
          <a:prstGeom prst="rect">
            <a:avLst/>
          </a:prstGeom>
          <a:effectLst>
            <a:outerShdw blurRad="76200" dir="18900000" sy="23000" kx="-1200000" algn="bl" rotWithShape="0">
              <a:prstClr val="black">
                <a:alpha val="20000"/>
              </a:prstClr>
            </a:outerShdw>
          </a:effectLst>
        </p:spPr>
      </p:pic>
      <p:pic>
        <p:nvPicPr>
          <p:cNvPr id="9" name="Picture 2" descr="PM6500"/>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498" b="99668" l="1141" r="99049">
                        <a14:foregroundMark x1="19392" y1="7629" x2="22433" y2="7131"/>
                        <a14:foregroundMark x1="14639" y1="7794" x2="17110" y2="7794"/>
                        <a14:foregroundMark x1="29087" y1="4312" x2="33460" y2="3980"/>
                        <a14:foregroundMark x1="41065" y1="3814" x2="51521" y2="4975"/>
                        <a14:foregroundMark x1="53042" y1="3483" x2="70913" y2="8292"/>
                        <a14:foregroundMark x1="51331" y1="2985" x2="34221" y2="3317"/>
                        <a14:foregroundMark x1="13118" y1="35158" x2="13688" y2="35323"/>
                        <a14:foregroundMark x1="13688" y1="35158" x2="14068" y2="35158"/>
                        <a14:foregroundMark x1="13688" y1="34826" x2="12928" y2="34992"/>
                        <a14:foregroundMark x1="13118" y1="34992" x2="14639" y2="35158"/>
                        <a14:foregroundMark x1="14449" y1="34826" x2="11217" y2="35655"/>
                        <a14:backgroundMark x1="5323" y1="5970" x2="4373" y2="13433"/>
                        <a14:backgroundMark x1="16730" y1="2819" x2="36312" y2="1658"/>
                        <a14:backgroundMark x1="42205" y1="1161" x2="57985" y2="1327"/>
                      </a14:backgroundRemoval>
                    </a14:imgEffect>
                  </a14:imgLayer>
                </a14:imgProps>
              </a:ext>
              <a:ext uri="{28A0092B-C50C-407E-A947-70E740481C1C}">
                <a14:useLocalDpi xmlns:a14="http://schemas.microsoft.com/office/drawing/2010/main" val="0"/>
              </a:ext>
            </a:extLst>
          </a:blip>
          <a:srcRect/>
          <a:stretch>
            <a:fillRect/>
          </a:stretch>
        </p:blipFill>
        <p:spPr bwMode="auto">
          <a:xfrm>
            <a:off x="12587129" y="1352626"/>
            <a:ext cx="3115387" cy="3571605"/>
          </a:xfrm>
          <a:prstGeom prst="rect">
            <a:avLst/>
          </a:prstGeom>
          <a:noFill/>
          <a:ln>
            <a:noFill/>
          </a:ln>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490788" y="1286839"/>
            <a:ext cx="3728018" cy="3728018"/>
          </a:xfrm>
          <a:prstGeom prst="rect">
            <a:avLst/>
          </a:prstGeom>
          <a:ln w="12700">
            <a:miter lim="400000"/>
          </a:ln>
          <a:effectLst>
            <a:outerShdw blurRad="76200" dir="11700000" sx="91000" sy="91000" kx="-1200000" algn="bl" rotWithShape="0">
              <a:prstClr val="black">
                <a:alpha val="34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11" name="Image" descr="Image"/>
          <p:cNvPicPr>
            <a:picLocks noChangeAspect="1"/>
          </p:cNvPicPr>
          <p:nvPr/>
        </p:nvPicPr>
        <p:blipFill>
          <a:blip r:embed="rId9">
            <a:extLst/>
          </a:blip>
          <a:stretch>
            <a:fillRect/>
          </a:stretch>
        </p:blipFill>
        <p:spPr>
          <a:xfrm>
            <a:off x="17017855" y="7026631"/>
            <a:ext cx="4673887" cy="4655340"/>
          </a:xfrm>
          <a:prstGeom prst="rect">
            <a:avLst/>
          </a:prstGeom>
          <a:ln w="12700">
            <a:miter lim="400000"/>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36197" y="7256902"/>
            <a:ext cx="4363088" cy="4357688"/>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44231" y="7487173"/>
            <a:ext cx="5128678" cy="4127417"/>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745873" y="339790"/>
            <a:ext cx="3358923" cy="979686"/>
          </a:xfrm>
          <a:prstGeom prst="rect">
            <a:avLst/>
          </a:prstGeom>
        </p:spPr>
      </p:pic>
      <p:sp>
        <p:nvSpPr>
          <p:cNvPr id="16" name="IBP"/>
          <p:cNvSpPr txBox="1"/>
          <p:nvPr/>
        </p:nvSpPr>
        <p:spPr>
          <a:xfrm>
            <a:off x="2799721" y="5245392"/>
            <a:ext cx="1899963"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5000">
                <a:solidFill>
                  <a:srgbClr val="929292"/>
                </a:solidFill>
                <a:latin typeface="SF Pro Rounded Bold"/>
                <a:ea typeface="SF Pro Rounded Bold"/>
                <a:cs typeface="SF Pro Rounded Bold"/>
                <a:sym typeface="SF Pro Rounded Bold"/>
              </a:defRPr>
            </a:lvl1pPr>
          </a:lstStyle>
          <a:p>
            <a:pPr algn="ctr"/>
            <a:r>
              <a:rPr lang="en-US" b="1" dirty="0" smtClean="0">
                <a:solidFill>
                  <a:schemeClr val="tx1"/>
                </a:solidFill>
              </a:rPr>
              <a:t>PM50</a:t>
            </a:r>
            <a:endParaRPr b="1" dirty="0">
              <a:solidFill>
                <a:schemeClr val="tx1"/>
              </a:solidFill>
            </a:endParaRPr>
          </a:p>
        </p:txBody>
      </p:sp>
      <p:sp>
        <p:nvSpPr>
          <p:cNvPr id="17" name="IBP"/>
          <p:cNvSpPr txBox="1"/>
          <p:nvPr/>
        </p:nvSpPr>
        <p:spPr>
          <a:xfrm>
            <a:off x="7570824" y="5237786"/>
            <a:ext cx="2386955"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5000">
                <a:solidFill>
                  <a:srgbClr val="929292"/>
                </a:solidFill>
                <a:latin typeface="SF Pro Rounded Bold"/>
                <a:ea typeface="SF Pro Rounded Bold"/>
                <a:cs typeface="SF Pro Rounded Bold"/>
                <a:sym typeface="SF Pro Rounded Bold"/>
              </a:defRPr>
            </a:lvl1pPr>
          </a:lstStyle>
          <a:p>
            <a:pPr algn="ctr"/>
            <a:r>
              <a:rPr lang="en-US" b="1" dirty="0" smtClean="0">
                <a:solidFill>
                  <a:schemeClr val="tx1"/>
                </a:solidFill>
              </a:rPr>
              <a:t>VS5000</a:t>
            </a:r>
            <a:endParaRPr b="1" dirty="0">
              <a:solidFill>
                <a:schemeClr val="tx1"/>
              </a:solidFill>
            </a:endParaRPr>
          </a:p>
        </p:txBody>
      </p:sp>
      <p:sp>
        <p:nvSpPr>
          <p:cNvPr id="18" name="IBP"/>
          <p:cNvSpPr txBox="1"/>
          <p:nvPr/>
        </p:nvSpPr>
        <p:spPr>
          <a:xfrm>
            <a:off x="12890956" y="5237786"/>
            <a:ext cx="2507731"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5000">
                <a:solidFill>
                  <a:srgbClr val="929292"/>
                </a:solidFill>
                <a:latin typeface="SF Pro Rounded Bold"/>
                <a:ea typeface="SF Pro Rounded Bold"/>
                <a:cs typeface="SF Pro Rounded Bold"/>
                <a:sym typeface="SF Pro Rounded Bold"/>
              </a:defRPr>
            </a:lvl1pPr>
          </a:lstStyle>
          <a:p>
            <a:pPr algn="ctr"/>
            <a:r>
              <a:rPr lang="en-US" b="1" dirty="0" smtClean="0">
                <a:solidFill>
                  <a:schemeClr val="tx1"/>
                </a:solidFill>
              </a:rPr>
              <a:t>PM6500</a:t>
            </a:r>
            <a:endParaRPr b="1" dirty="0">
              <a:solidFill>
                <a:schemeClr val="tx1"/>
              </a:solidFill>
            </a:endParaRPr>
          </a:p>
        </p:txBody>
      </p:sp>
      <p:sp>
        <p:nvSpPr>
          <p:cNvPr id="19" name="IBP"/>
          <p:cNvSpPr txBox="1"/>
          <p:nvPr/>
        </p:nvSpPr>
        <p:spPr>
          <a:xfrm>
            <a:off x="17559391" y="5245392"/>
            <a:ext cx="3590811"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5000">
                <a:solidFill>
                  <a:srgbClr val="929292"/>
                </a:solidFill>
                <a:latin typeface="SF Pro Rounded Bold"/>
                <a:ea typeface="SF Pro Rounded Bold"/>
                <a:cs typeface="SF Pro Rounded Bold"/>
                <a:sym typeface="SF Pro Rounded Bold"/>
              </a:defRPr>
            </a:lvl1pPr>
          </a:lstStyle>
          <a:p>
            <a:pPr algn="ctr"/>
            <a:r>
              <a:rPr lang="en-US" b="1" dirty="0" smtClean="0">
                <a:solidFill>
                  <a:schemeClr val="tx1"/>
                </a:solidFill>
              </a:rPr>
              <a:t>PM9000+</a:t>
            </a:r>
            <a:endParaRPr b="1" dirty="0">
              <a:solidFill>
                <a:schemeClr val="tx1"/>
              </a:solidFill>
            </a:endParaRPr>
          </a:p>
        </p:txBody>
      </p:sp>
      <p:sp>
        <p:nvSpPr>
          <p:cNvPr id="20" name="IBP"/>
          <p:cNvSpPr txBox="1"/>
          <p:nvPr/>
        </p:nvSpPr>
        <p:spPr>
          <a:xfrm>
            <a:off x="3222335" y="11882032"/>
            <a:ext cx="3590811"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5000">
                <a:solidFill>
                  <a:srgbClr val="929292"/>
                </a:solidFill>
                <a:latin typeface="SF Pro Rounded Bold"/>
                <a:ea typeface="SF Pro Rounded Bold"/>
                <a:cs typeface="SF Pro Rounded Bold"/>
                <a:sym typeface="SF Pro Rounded Bold"/>
              </a:defRPr>
            </a:lvl1pPr>
          </a:lstStyle>
          <a:p>
            <a:pPr algn="ctr"/>
            <a:r>
              <a:rPr lang="en-US" b="1" dirty="0" smtClean="0">
                <a:solidFill>
                  <a:schemeClr val="tx1"/>
                </a:solidFill>
              </a:rPr>
              <a:t>PM Pro 1</a:t>
            </a:r>
            <a:endParaRPr b="1" dirty="0">
              <a:solidFill>
                <a:schemeClr val="tx1"/>
              </a:solidFill>
            </a:endParaRPr>
          </a:p>
        </p:txBody>
      </p:sp>
      <p:sp>
        <p:nvSpPr>
          <p:cNvPr id="21" name="IBP"/>
          <p:cNvSpPr txBox="1"/>
          <p:nvPr/>
        </p:nvSpPr>
        <p:spPr>
          <a:xfrm>
            <a:off x="10313164" y="11882032"/>
            <a:ext cx="3590811"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5000">
                <a:solidFill>
                  <a:srgbClr val="929292"/>
                </a:solidFill>
                <a:latin typeface="SF Pro Rounded Bold"/>
                <a:ea typeface="SF Pro Rounded Bold"/>
                <a:cs typeface="SF Pro Rounded Bold"/>
                <a:sym typeface="SF Pro Rounded Bold"/>
              </a:defRPr>
            </a:lvl1pPr>
          </a:lstStyle>
          <a:p>
            <a:pPr algn="ctr"/>
            <a:r>
              <a:rPr lang="en-US" b="1" dirty="0" smtClean="0">
                <a:solidFill>
                  <a:schemeClr val="tx1"/>
                </a:solidFill>
              </a:rPr>
              <a:t>PM Pro 2</a:t>
            </a:r>
            <a:endParaRPr b="1" dirty="0">
              <a:solidFill>
                <a:schemeClr val="tx1"/>
              </a:solidFill>
            </a:endParaRPr>
          </a:p>
        </p:txBody>
      </p:sp>
      <p:sp>
        <p:nvSpPr>
          <p:cNvPr id="22" name="IBP"/>
          <p:cNvSpPr txBox="1"/>
          <p:nvPr/>
        </p:nvSpPr>
        <p:spPr>
          <a:xfrm>
            <a:off x="17627995" y="11882032"/>
            <a:ext cx="3590811"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5000">
                <a:solidFill>
                  <a:srgbClr val="929292"/>
                </a:solidFill>
                <a:latin typeface="SF Pro Rounded Bold"/>
                <a:ea typeface="SF Pro Rounded Bold"/>
                <a:cs typeface="SF Pro Rounded Bold"/>
                <a:sym typeface="SF Pro Rounded Bold"/>
              </a:defRPr>
            </a:lvl1pPr>
          </a:lstStyle>
          <a:p>
            <a:pPr algn="ctr"/>
            <a:r>
              <a:rPr lang="en-US" b="1" dirty="0" smtClean="0">
                <a:solidFill>
                  <a:schemeClr val="tx1"/>
                </a:solidFill>
              </a:rPr>
              <a:t>PM Pro 3</a:t>
            </a:r>
            <a:endParaRPr b="1" dirty="0">
              <a:solidFill>
                <a:schemeClr val="tx1"/>
              </a:solidFill>
            </a:endParaRPr>
          </a:p>
        </p:txBody>
      </p:sp>
    </p:spTree>
    <p:extLst>
      <p:ext uri="{BB962C8B-B14F-4D97-AF65-F5344CB8AC3E}">
        <p14:creationId xmlns:p14="http://schemas.microsoft.com/office/powerpoint/2010/main" val="35923187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Bell"/>
          <p:cNvSpPr/>
          <p:nvPr/>
        </p:nvSpPr>
        <p:spPr>
          <a:xfrm>
            <a:off x="929753" y="5412274"/>
            <a:ext cx="1765910" cy="2151545"/>
          </a:xfrm>
          <a:custGeom>
            <a:avLst/>
            <a:gdLst/>
            <a:ahLst/>
            <a:cxnLst>
              <a:cxn ang="0">
                <a:pos x="wd2" y="hd2"/>
              </a:cxn>
              <a:cxn ang="5400000">
                <a:pos x="wd2" y="hd2"/>
              </a:cxn>
              <a:cxn ang="10800000">
                <a:pos x="wd2" y="hd2"/>
              </a:cxn>
              <a:cxn ang="16200000">
                <a:pos x="wd2" y="hd2"/>
              </a:cxn>
            </a:cxnLst>
            <a:rect l="0" t="0" r="r" b="b"/>
            <a:pathLst>
              <a:path w="21600" h="21600" extrusionOk="0">
                <a:moveTo>
                  <a:pt x="12448" y="0"/>
                </a:moveTo>
                <a:cubicBezTo>
                  <a:pt x="7394" y="0"/>
                  <a:pt x="3298" y="3364"/>
                  <a:pt x="3298" y="7511"/>
                </a:cubicBezTo>
                <a:cubicBezTo>
                  <a:pt x="3298" y="11659"/>
                  <a:pt x="7394" y="15021"/>
                  <a:pt x="12448" y="15021"/>
                </a:cubicBezTo>
                <a:cubicBezTo>
                  <a:pt x="17502" y="15021"/>
                  <a:pt x="21600" y="11659"/>
                  <a:pt x="21600" y="7511"/>
                </a:cubicBezTo>
                <a:cubicBezTo>
                  <a:pt x="21600" y="3364"/>
                  <a:pt x="17502" y="0"/>
                  <a:pt x="12448" y="0"/>
                </a:cubicBezTo>
                <a:close/>
                <a:moveTo>
                  <a:pt x="12448" y="6026"/>
                </a:moveTo>
                <a:cubicBezTo>
                  <a:pt x="13447" y="6026"/>
                  <a:pt x="14256" y="6692"/>
                  <a:pt x="14256" y="7511"/>
                </a:cubicBezTo>
                <a:cubicBezTo>
                  <a:pt x="14256" y="8331"/>
                  <a:pt x="13447" y="8995"/>
                  <a:pt x="12448" y="8995"/>
                </a:cubicBezTo>
                <a:cubicBezTo>
                  <a:pt x="11450" y="8995"/>
                  <a:pt x="10640" y="8331"/>
                  <a:pt x="10640" y="7511"/>
                </a:cubicBezTo>
                <a:cubicBezTo>
                  <a:pt x="10640" y="6692"/>
                  <a:pt x="11450" y="6026"/>
                  <a:pt x="12448" y="6026"/>
                </a:cubicBezTo>
                <a:close/>
                <a:moveTo>
                  <a:pt x="12448" y="6616"/>
                </a:moveTo>
                <a:lnTo>
                  <a:pt x="11505" y="7064"/>
                </a:lnTo>
                <a:lnTo>
                  <a:pt x="11505" y="7958"/>
                </a:lnTo>
                <a:lnTo>
                  <a:pt x="12448" y="8405"/>
                </a:lnTo>
                <a:lnTo>
                  <a:pt x="13393" y="7958"/>
                </a:lnTo>
                <a:lnTo>
                  <a:pt x="13393" y="7064"/>
                </a:lnTo>
                <a:lnTo>
                  <a:pt x="12448" y="6616"/>
                </a:lnTo>
                <a:close/>
                <a:moveTo>
                  <a:pt x="1402" y="8498"/>
                </a:moveTo>
                <a:cubicBezTo>
                  <a:pt x="628" y="8498"/>
                  <a:pt x="0" y="9014"/>
                  <a:pt x="0" y="9649"/>
                </a:cubicBezTo>
                <a:cubicBezTo>
                  <a:pt x="0" y="10285"/>
                  <a:pt x="628" y="10800"/>
                  <a:pt x="1402" y="10800"/>
                </a:cubicBezTo>
                <a:cubicBezTo>
                  <a:pt x="1408" y="10800"/>
                  <a:pt x="1414" y="10800"/>
                  <a:pt x="1421" y="10800"/>
                </a:cubicBezTo>
                <a:cubicBezTo>
                  <a:pt x="2152" y="12441"/>
                  <a:pt x="3430" y="13910"/>
                  <a:pt x="5106" y="15013"/>
                </a:cubicBezTo>
                <a:cubicBezTo>
                  <a:pt x="5620" y="15351"/>
                  <a:pt x="6167" y="15651"/>
                  <a:pt x="6739" y="15912"/>
                </a:cubicBezTo>
                <a:cubicBezTo>
                  <a:pt x="6077" y="16373"/>
                  <a:pt x="5512" y="16899"/>
                  <a:pt x="5512" y="17864"/>
                </a:cubicBezTo>
                <a:lnTo>
                  <a:pt x="5512" y="20338"/>
                </a:lnTo>
                <a:cubicBezTo>
                  <a:pt x="5512" y="21036"/>
                  <a:pt x="6202" y="21600"/>
                  <a:pt x="7052" y="21600"/>
                </a:cubicBezTo>
                <a:lnTo>
                  <a:pt x="11322" y="21600"/>
                </a:lnTo>
                <a:lnTo>
                  <a:pt x="13576" y="21600"/>
                </a:lnTo>
                <a:lnTo>
                  <a:pt x="17847" y="21600"/>
                </a:lnTo>
                <a:cubicBezTo>
                  <a:pt x="18697" y="21600"/>
                  <a:pt x="19385" y="21036"/>
                  <a:pt x="19385" y="20338"/>
                </a:cubicBezTo>
                <a:lnTo>
                  <a:pt x="19385" y="17864"/>
                </a:lnTo>
                <a:cubicBezTo>
                  <a:pt x="19385" y="16105"/>
                  <a:pt x="17513" y="15801"/>
                  <a:pt x="16587" y="14697"/>
                </a:cubicBezTo>
                <a:cubicBezTo>
                  <a:pt x="15310" y="15193"/>
                  <a:pt x="13903" y="15456"/>
                  <a:pt x="12448" y="15456"/>
                </a:cubicBezTo>
                <a:cubicBezTo>
                  <a:pt x="10994" y="15456"/>
                  <a:pt x="9589" y="15193"/>
                  <a:pt x="8312" y="14697"/>
                </a:cubicBezTo>
                <a:cubicBezTo>
                  <a:pt x="8054" y="15004"/>
                  <a:pt x="7725" y="15249"/>
                  <a:pt x="7381" y="15481"/>
                </a:cubicBezTo>
                <a:cubicBezTo>
                  <a:pt x="6754" y="15212"/>
                  <a:pt x="6153" y="14890"/>
                  <a:pt x="5588" y="14518"/>
                </a:cubicBezTo>
                <a:cubicBezTo>
                  <a:pt x="4034" y="13495"/>
                  <a:pt x="2847" y="12137"/>
                  <a:pt x="2162" y="10617"/>
                </a:cubicBezTo>
                <a:cubicBezTo>
                  <a:pt x="2549" y="10413"/>
                  <a:pt x="2804" y="10055"/>
                  <a:pt x="2804" y="9649"/>
                </a:cubicBezTo>
                <a:cubicBezTo>
                  <a:pt x="2804" y="9014"/>
                  <a:pt x="2176" y="8498"/>
                  <a:pt x="1402" y="8498"/>
                </a:cubicBezTo>
                <a:close/>
                <a:moveTo>
                  <a:pt x="7369" y="19297"/>
                </a:moveTo>
                <a:lnTo>
                  <a:pt x="8067" y="19628"/>
                </a:lnTo>
                <a:lnTo>
                  <a:pt x="8067" y="20292"/>
                </a:lnTo>
                <a:lnTo>
                  <a:pt x="7369" y="20623"/>
                </a:lnTo>
                <a:lnTo>
                  <a:pt x="6669" y="20292"/>
                </a:lnTo>
                <a:lnTo>
                  <a:pt x="6669" y="19628"/>
                </a:lnTo>
                <a:lnTo>
                  <a:pt x="7369" y="19297"/>
                </a:lnTo>
                <a:close/>
                <a:moveTo>
                  <a:pt x="17554" y="19297"/>
                </a:moveTo>
                <a:lnTo>
                  <a:pt x="18254" y="19628"/>
                </a:lnTo>
                <a:lnTo>
                  <a:pt x="18254" y="20292"/>
                </a:lnTo>
                <a:lnTo>
                  <a:pt x="17554" y="20623"/>
                </a:lnTo>
                <a:lnTo>
                  <a:pt x="16856" y="20292"/>
                </a:lnTo>
                <a:lnTo>
                  <a:pt x="16856" y="19628"/>
                </a:lnTo>
                <a:lnTo>
                  <a:pt x="17554" y="19297"/>
                </a:lnTo>
                <a:close/>
              </a:path>
            </a:pathLst>
          </a:custGeom>
          <a:gradFill>
            <a:gsLst>
              <a:gs pos="0">
                <a:srgbClr val="FFB116"/>
              </a:gs>
              <a:gs pos="39761">
                <a:srgbClr val="BD56B2"/>
              </a:gs>
              <a:gs pos="65358">
                <a:srgbClr val="6A6EE3"/>
              </a:gs>
              <a:gs pos="99313">
                <a:srgbClr val="008FEF"/>
              </a:gs>
            </a:gsLst>
            <a:path>
              <a:fillToRect l="23002" t="-27967" r="76997" b="127967"/>
            </a:path>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6" name="Memiliki alarm yang akan berbunyi ketika terjadi kesalahan sistem, ataupun parameter fisiologi pasien yang melebihi rentang normal"/>
          <p:cNvSpPr txBox="1"/>
          <p:nvPr/>
        </p:nvSpPr>
        <p:spPr>
          <a:xfrm>
            <a:off x="3952184" y="5294247"/>
            <a:ext cx="15989396" cy="238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000">
                <a:latin typeface="SF Pro Rounded Bold"/>
                <a:ea typeface="SF Pro Rounded Bold"/>
                <a:cs typeface="SF Pro Rounded Bold"/>
                <a:sym typeface="SF Pro Rounded Bold"/>
              </a:defRPr>
            </a:lvl1pPr>
          </a:lstStyle>
          <a:p>
            <a:r>
              <a:rPr dirty="0" err="1"/>
              <a:t>Memiliki</a:t>
            </a:r>
            <a:r>
              <a:rPr dirty="0"/>
              <a:t> alarm yang </a:t>
            </a:r>
            <a:r>
              <a:rPr dirty="0" err="1"/>
              <a:t>akan</a:t>
            </a:r>
            <a:r>
              <a:rPr dirty="0"/>
              <a:t> </a:t>
            </a:r>
            <a:r>
              <a:rPr dirty="0" err="1"/>
              <a:t>berbunyi</a:t>
            </a:r>
            <a:r>
              <a:rPr dirty="0"/>
              <a:t> </a:t>
            </a:r>
            <a:r>
              <a:rPr dirty="0" err="1"/>
              <a:t>ketika</a:t>
            </a:r>
            <a:r>
              <a:rPr dirty="0"/>
              <a:t> </a:t>
            </a:r>
            <a:r>
              <a:rPr dirty="0" err="1"/>
              <a:t>terjadi</a:t>
            </a:r>
            <a:r>
              <a:rPr dirty="0"/>
              <a:t> </a:t>
            </a:r>
            <a:r>
              <a:rPr dirty="0" err="1"/>
              <a:t>kesalahan</a:t>
            </a:r>
            <a:r>
              <a:rPr dirty="0"/>
              <a:t> </a:t>
            </a:r>
            <a:r>
              <a:rPr dirty="0" err="1"/>
              <a:t>sistem</a:t>
            </a:r>
            <a:r>
              <a:rPr dirty="0"/>
              <a:t>, </a:t>
            </a:r>
            <a:r>
              <a:rPr dirty="0" err="1"/>
              <a:t>ataupun</a:t>
            </a:r>
            <a:r>
              <a:rPr dirty="0"/>
              <a:t> parameter </a:t>
            </a:r>
            <a:r>
              <a:rPr dirty="0" err="1"/>
              <a:t>fisiologi</a:t>
            </a:r>
            <a:r>
              <a:rPr dirty="0"/>
              <a:t> </a:t>
            </a:r>
            <a:r>
              <a:rPr dirty="0" err="1"/>
              <a:t>pasien</a:t>
            </a:r>
            <a:r>
              <a:rPr dirty="0"/>
              <a:t> yang </a:t>
            </a:r>
            <a:r>
              <a:rPr dirty="0" err="1"/>
              <a:t>melebihi</a:t>
            </a:r>
            <a:r>
              <a:rPr dirty="0"/>
              <a:t> </a:t>
            </a:r>
            <a:r>
              <a:rPr dirty="0" err="1"/>
              <a:t>rentang</a:t>
            </a:r>
            <a:r>
              <a:rPr dirty="0"/>
              <a:t> normal</a:t>
            </a:r>
          </a:p>
        </p:txBody>
      </p:sp>
      <p:sp>
        <p:nvSpPr>
          <p:cNvPr id="177" name="Memonitor kondisi vital (dalam parameter fisiologi) dari pasien"/>
          <p:cNvSpPr txBox="1"/>
          <p:nvPr/>
        </p:nvSpPr>
        <p:spPr>
          <a:xfrm>
            <a:off x="3952184" y="2778022"/>
            <a:ext cx="1598939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000">
                <a:latin typeface="SF Pro Rounded Bold"/>
                <a:ea typeface="SF Pro Rounded Bold"/>
                <a:cs typeface="SF Pro Rounded Bold"/>
                <a:sym typeface="SF Pro Rounded Bold"/>
              </a:defRPr>
            </a:lvl1pPr>
          </a:lstStyle>
          <a:p>
            <a:r>
              <a:rPr dirty="0" err="1"/>
              <a:t>Memonitor</a:t>
            </a:r>
            <a:r>
              <a:rPr dirty="0"/>
              <a:t> </a:t>
            </a:r>
            <a:r>
              <a:rPr dirty="0" err="1"/>
              <a:t>kondisi</a:t>
            </a:r>
            <a:r>
              <a:rPr dirty="0"/>
              <a:t> vital (</a:t>
            </a:r>
            <a:r>
              <a:rPr dirty="0" err="1"/>
              <a:t>dalam</a:t>
            </a:r>
            <a:r>
              <a:rPr dirty="0"/>
              <a:t> parameter </a:t>
            </a:r>
            <a:r>
              <a:rPr dirty="0" err="1"/>
              <a:t>fisiologi</a:t>
            </a:r>
            <a:r>
              <a:rPr dirty="0"/>
              <a:t>) </a:t>
            </a:r>
            <a:r>
              <a:rPr dirty="0" err="1"/>
              <a:t>dari</a:t>
            </a:r>
            <a:r>
              <a:rPr dirty="0"/>
              <a:t> </a:t>
            </a:r>
            <a:r>
              <a:rPr dirty="0" err="1"/>
              <a:t>pasien</a:t>
            </a:r>
            <a:endParaRPr dirty="0"/>
          </a:p>
        </p:txBody>
      </p:sp>
      <p:sp>
        <p:nvSpPr>
          <p:cNvPr id="178" name="Bell Curve"/>
          <p:cNvSpPr/>
          <p:nvPr/>
        </p:nvSpPr>
        <p:spPr>
          <a:xfrm>
            <a:off x="1028966" y="2642391"/>
            <a:ext cx="1765910" cy="1761232"/>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2165" y="20628"/>
                </a:lnTo>
                <a:lnTo>
                  <a:pt x="12165" y="19779"/>
                </a:lnTo>
                <a:lnTo>
                  <a:pt x="11626" y="19779"/>
                </a:lnTo>
                <a:lnTo>
                  <a:pt x="11626" y="20628"/>
                </a:lnTo>
                <a:lnTo>
                  <a:pt x="1163" y="20628"/>
                </a:lnTo>
                <a:cubicBezTo>
                  <a:pt x="1056" y="20628"/>
                  <a:pt x="970" y="20539"/>
                  <a:pt x="970" y="20432"/>
                </a:cubicBezTo>
                <a:lnTo>
                  <a:pt x="970" y="194"/>
                </a:lnTo>
                <a:cubicBezTo>
                  <a:pt x="970" y="87"/>
                  <a:pt x="883" y="0"/>
                  <a:pt x="776" y="0"/>
                </a:cubicBezTo>
                <a:lnTo>
                  <a:pt x="194" y="0"/>
                </a:lnTo>
                <a:close/>
                <a:moveTo>
                  <a:pt x="11876" y="5159"/>
                </a:moveTo>
                <a:cubicBezTo>
                  <a:pt x="10741" y="5159"/>
                  <a:pt x="10243" y="6260"/>
                  <a:pt x="10080" y="6621"/>
                </a:cubicBezTo>
                <a:cubicBezTo>
                  <a:pt x="9717" y="7423"/>
                  <a:pt x="9465" y="8488"/>
                  <a:pt x="9172" y="9720"/>
                </a:cubicBezTo>
                <a:cubicBezTo>
                  <a:pt x="8905" y="10847"/>
                  <a:pt x="8601" y="12125"/>
                  <a:pt x="8166" y="13338"/>
                </a:cubicBezTo>
                <a:cubicBezTo>
                  <a:pt x="7432" y="15385"/>
                  <a:pt x="6483" y="16961"/>
                  <a:pt x="5344" y="18024"/>
                </a:cubicBezTo>
                <a:cubicBezTo>
                  <a:pt x="4185" y="19106"/>
                  <a:pt x="2822" y="19654"/>
                  <a:pt x="1293" y="19654"/>
                </a:cubicBezTo>
                <a:lnTo>
                  <a:pt x="1293" y="20410"/>
                </a:lnTo>
                <a:cubicBezTo>
                  <a:pt x="4654" y="20410"/>
                  <a:pt x="7277" y="18053"/>
                  <a:pt x="8876" y="13593"/>
                </a:cubicBezTo>
                <a:cubicBezTo>
                  <a:pt x="9325" y="12340"/>
                  <a:pt x="9634" y="11040"/>
                  <a:pt x="9906" y="9894"/>
                </a:cubicBezTo>
                <a:cubicBezTo>
                  <a:pt x="10433" y="7671"/>
                  <a:pt x="10849" y="5916"/>
                  <a:pt x="11876" y="5916"/>
                </a:cubicBezTo>
                <a:cubicBezTo>
                  <a:pt x="12815" y="5916"/>
                  <a:pt x="13161" y="7265"/>
                  <a:pt x="13648" y="9467"/>
                </a:cubicBezTo>
                <a:cubicBezTo>
                  <a:pt x="13935" y="10763"/>
                  <a:pt x="14259" y="12232"/>
                  <a:pt x="14842" y="13651"/>
                </a:cubicBezTo>
                <a:cubicBezTo>
                  <a:pt x="16579" y="17884"/>
                  <a:pt x="19106" y="20410"/>
                  <a:pt x="21600" y="20410"/>
                </a:cubicBezTo>
                <a:lnTo>
                  <a:pt x="21600" y="19654"/>
                </a:lnTo>
                <a:cubicBezTo>
                  <a:pt x="20557" y="19654"/>
                  <a:pt x="19457" y="19095"/>
                  <a:pt x="18417" y="18035"/>
                </a:cubicBezTo>
                <a:cubicBezTo>
                  <a:pt x="17339" y="16937"/>
                  <a:pt x="16343" y="15322"/>
                  <a:pt x="15538" y="13362"/>
                </a:cubicBezTo>
                <a:cubicBezTo>
                  <a:pt x="14981" y="12004"/>
                  <a:pt x="14664" y="10569"/>
                  <a:pt x="14384" y="9303"/>
                </a:cubicBezTo>
                <a:cubicBezTo>
                  <a:pt x="14136" y="8183"/>
                  <a:pt x="13923" y="7216"/>
                  <a:pt x="13593" y="6489"/>
                </a:cubicBezTo>
                <a:cubicBezTo>
                  <a:pt x="13186" y="5595"/>
                  <a:pt x="12624" y="5159"/>
                  <a:pt x="11876" y="5159"/>
                </a:cubicBezTo>
                <a:close/>
                <a:moveTo>
                  <a:pt x="11626" y="6692"/>
                </a:moveTo>
                <a:lnTo>
                  <a:pt x="11626" y="7703"/>
                </a:lnTo>
                <a:lnTo>
                  <a:pt x="12165" y="7703"/>
                </a:lnTo>
                <a:lnTo>
                  <a:pt x="12165" y="6692"/>
                </a:lnTo>
                <a:lnTo>
                  <a:pt x="11626" y="6692"/>
                </a:lnTo>
                <a:close/>
                <a:moveTo>
                  <a:pt x="11596" y="8905"/>
                </a:moveTo>
                <a:lnTo>
                  <a:pt x="11596" y="9916"/>
                </a:lnTo>
                <a:lnTo>
                  <a:pt x="12135" y="9916"/>
                </a:lnTo>
                <a:lnTo>
                  <a:pt x="12135" y="8905"/>
                </a:lnTo>
                <a:lnTo>
                  <a:pt x="11596" y="8905"/>
                </a:lnTo>
                <a:close/>
                <a:moveTo>
                  <a:pt x="11626" y="11293"/>
                </a:moveTo>
                <a:lnTo>
                  <a:pt x="11626" y="12305"/>
                </a:lnTo>
                <a:lnTo>
                  <a:pt x="12165" y="12305"/>
                </a:lnTo>
                <a:lnTo>
                  <a:pt x="12165" y="11293"/>
                </a:lnTo>
                <a:lnTo>
                  <a:pt x="11626" y="11293"/>
                </a:lnTo>
                <a:close/>
                <a:moveTo>
                  <a:pt x="11596" y="13316"/>
                </a:moveTo>
                <a:lnTo>
                  <a:pt x="11596" y="14327"/>
                </a:lnTo>
                <a:lnTo>
                  <a:pt x="12135" y="14327"/>
                </a:lnTo>
                <a:lnTo>
                  <a:pt x="12135" y="13316"/>
                </a:lnTo>
                <a:lnTo>
                  <a:pt x="11596" y="13316"/>
                </a:lnTo>
                <a:close/>
                <a:moveTo>
                  <a:pt x="11626" y="15435"/>
                </a:moveTo>
                <a:lnTo>
                  <a:pt x="11626" y="16446"/>
                </a:lnTo>
                <a:lnTo>
                  <a:pt x="12165" y="16446"/>
                </a:lnTo>
                <a:lnTo>
                  <a:pt x="12165" y="15435"/>
                </a:lnTo>
                <a:lnTo>
                  <a:pt x="11626" y="15435"/>
                </a:lnTo>
                <a:close/>
                <a:moveTo>
                  <a:pt x="11596" y="17590"/>
                </a:moveTo>
                <a:lnTo>
                  <a:pt x="11596" y="18601"/>
                </a:lnTo>
                <a:lnTo>
                  <a:pt x="12135" y="18601"/>
                </a:lnTo>
                <a:lnTo>
                  <a:pt x="12135" y="17590"/>
                </a:lnTo>
                <a:lnTo>
                  <a:pt x="11596" y="17590"/>
                </a:lnTo>
                <a:close/>
              </a:path>
            </a:pathLst>
          </a:custGeom>
          <a:gradFill>
            <a:gsLst>
              <a:gs pos="0">
                <a:srgbClr val="FFB116"/>
              </a:gs>
              <a:gs pos="39761">
                <a:srgbClr val="BD56B2"/>
              </a:gs>
              <a:gs pos="65358">
                <a:srgbClr val="6A6EE3"/>
              </a:gs>
              <a:gs pos="99313">
                <a:srgbClr val="008FEF"/>
              </a:gs>
            </a:gsLst>
            <a:path>
              <a:fillToRect l="23002" t="-27967" r="76997" b="127967"/>
            </a:path>
          </a:gradFill>
          <a:ln w="12700">
            <a:miter lim="400000"/>
          </a:ln>
        </p:spPr>
        <p:txBody>
          <a:bodyPr lIns="50800" tIns="50800" rIns="50800" bIns="50800" anchor="ctr"/>
          <a:lstStyle/>
          <a:p>
            <a:pPr defTabSz="825500">
              <a:defRPr sz="3200">
                <a:gradFill flip="none" rotWithShape="1">
                  <a:gsLst>
                    <a:gs pos="0">
                      <a:srgbClr val="FFA506"/>
                    </a:gs>
                    <a:gs pos="36845">
                      <a:srgbClr val="D178AE"/>
                    </a:gs>
                    <a:gs pos="63922">
                      <a:srgbClr val="FF91EE"/>
                    </a:gs>
                    <a:gs pos="98217">
                      <a:srgbClr val="0099FF"/>
                    </a:gs>
                  </a:gsLst>
                  <a:lin ang="2698612" scaled="0"/>
                </a:gradFill>
                <a:latin typeface="Helvetica Neue Medium"/>
                <a:ea typeface="Helvetica Neue Medium"/>
                <a:cs typeface="Helvetica Neue Medium"/>
                <a:sym typeface="Helvetica Neue Medium"/>
              </a:defRPr>
            </a:pPr>
            <a:endParaRPr/>
          </a:p>
        </p:txBody>
      </p:sp>
      <p:sp>
        <p:nvSpPr>
          <p:cNvPr id="179" name="Layar 15” TFT | Deteksi pacemaker | Analisis Arryhtmia dan Gelombang ST | USB dan SD Card slot untuk penyimpanan | Battery Rechargable | Fungsi Panggilan Perawat"/>
          <p:cNvSpPr txBox="1"/>
          <p:nvPr/>
        </p:nvSpPr>
        <p:spPr>
          <a:xfrm>
            <a:off x="3952184" y="8941814"/>
            <a:ext cx="17444776" cy="2410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5000">
                <a:latin typeface="SF Pro Rounded Bold"/>
                <a:ea typeface="SF Pro Rounded Bold"/>
                <a:cs typeface="SF Pro Rounded Bold"/>
                <a:sym typeface="SF Pro Rounded Bold"/>
              </a:defRPr>
            </a:lvl1pPr>
          </a:lstStyle>
          <a:p>
            <a:r>
              <a:rPr dirty="0" err="1" smtClean="0"/>
              <a:t>Deteksi</a:t>
            </a:r>
            <a:r>
              <a:rPr dirty="0" smtClean="0"/>
              <a:t> </a:t>
            </a:r>
            <a:r>
              <a:rPr dirty="0"/>
              <a:t>pacemaker | </a:t>
            </a:r>
            <a:r>
              <a:rPr dirty="0" err="1"/>
              <a:t>Analisis</a:t>
            </a:r>
            <a:r>
              <a:rPr dirty="0"/>
              <a:t> </a:t>
            </a:r>
            <a:r>
              <a:rPr dirty="0" err="1"/>
              <a:t>Arryhtmia</a:t>
            </a:r>
            <a:r>
              <a:rPr dirty="0"/>
              <a:t> </a:t>
            </a:r>
            <a:r>
              <a:rPr dirty="0" err="1"/>
              <a:t>dan</a:t>
            </a:r>
            <a:r>
              <a:rPr dirty="0"/>
              <a:t> </a:t>
            </a:r>
            <a:r>
              <a:rPr dirty="0" err="1"/>
              <a:t>Gelombang</a:t>
            </a:r>
            <a:r>
              <a:rPr dirty="0"/>
              <a:t> ST | USB </a:t>
            </a:r>
            <a:r>
              <a:rPr dirty="0" err="1"/>
              <a:t>dan</a:t>
            </a:r>
            <a:r>
              <a:rPr dirty="0"/>
              <a:t> SD </a:t>
            </a:r>
            <a:r>
              <a:rPr lang="en-US" i="1" dirty="0" smtClean="0"/>
              <a:t>c</a:t>
            </a:r>
            <a:r>
              <a:rPr i="1" dirty="0" smtClean="0"/>
              <a:t>ard </a:t>
            </a:r>
            <a:r>
              <a:rPr i="1" dirty="0"/>
              <a:t>slot</a:t>
            </a:r>
            <a:r>
              <a:rPr dirty="0"/>
              <a:t> </a:t>
            </a:r>
            <a:r>
              <a:rPr dirty="0" err="1"/>
              <a:t>untuk</a:t>
            </a:r>
            <a:r>
              <a:rPr dirty="0"/>
              <a:t> </a:t>
            </a:r>
            <a:r>
              <a:rPr dirty="0" err="1"/>
              <a:t>penyimpanan</a:t>
            </a:r>
            <a:r>
              <a:rPr dirty="0"/>
              <a:t> | </a:t>
            </a:r>
            <a:r>
              <a:rPr lang="en-US" dirty="0" err="1" smtClean="0"/>
              <a:t>Baterai</a:t>
            </a:r>
            <a:r>
              <a:rPr dirty="0" smtClean="0"/>
              <a:t> </a:t>
            </a:r>
            <a:r>
              <a:rPr dirty="0" err="1"/>
              <a:t>Rechargable</a:t>
            </a:r>
            <a:r>
              <a:rPr dirty="0"/>
              <a:t> | </a:t>
            </a:r>
            <a:r>
              <a:rPr dirty="0" err="1"/>
              <a:t>Fungsi</a:t>
            </a:r>
            <a:r>
              <a:rPr dirty="0"/>
              <a:t> </a:t>
            </a:r>
            <a:r>
              <a:rPr dirty="0" err="1"/>
              <a:t>Panggilan</a:t>
            </a:r>
            <a:r>
              <a:rPr dirty="0"/>
              <a:t> </a:t>
            </a:r>
            <a:r>
              <a:rPr dirty="0" err="1"/>
              <a:t>Perawat</a:t>
            </a:r>
            <a:endParaRPr dirty="0"/>
          </a:p>
        </p:txBody>
      </p:sp>
      <p:sp>
        <p:nvSpPr>
          <p:cNvPr id="180" name="Gear"/>
          <p:cNvSpPr/>
          <p:nvPr/>
        </p:nvSpPr>
        <p:spPr>
          <a:xfrm>
            <a:off x="929753" y="8873932"/>
            <a:ext cx="1964336" cy="1964718"/>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gradFill>
            <a:gsLst>
              <a:gs pos="0">
                <a:srgbClr val="FFB116"/>
              </a:gs>
              <a:gs pos="39761">
                <a:srgbClr val="BD56B2"/>
              </a:gs>
              <a:gs pos="65358">
                <a:srgbClr val="6A6EE3"/>
              </a:gs>
              <a:gs pos="99313">
                <a:srgbClr val="008FEF"/>
              </a:gs>
            </a:gsLst>
            <a:path>
              <a:fillToRect l="23002" t="-27967" r="76997" b="127967"/>
            </a:path>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5873" y="339790"/>
            <a:ext cx="3358923" cy="979686"/>
          </a:xfrm>
          <a:prstGeom prst="rect">
            <a:avLst/>
          </a:prstGeom>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Alat monitoring pasien yang memiliki fungsi"/>
          <p:cNvSpPr txBox="1"/>
          <p:nvPr/>
        </p:nvSpPr>
        <p:spPr>
          <a:xfrm>
            <a:off x="1724728" y="1293790"/>
            <a:ext cx="7224735"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a:latin typeface="SF Pro Rounded Regular"/>
                <a:ea typeface="SF Pro Rounded Regular"/>
                <a:cs typeface="SF Pro Rounded Regular"/>
                <a:sym typeface="SF Pro Rounded Regular"/>
              </a:defRPr>
            </a:lvl1pPr>
          </a:lstStyle>
          <a:p>
            <a:r>
              <a:rPr lang="en-US" b="1" dirty="0" smtClean="0"/>
              <a:t>PM Pro 3 </a:t>
            </a:r>
            <a:r>
              <a:rPr dirty="0" err="1" smtClean="0"/>
              <a:t>memiliki</a:t>
            </a:r>
            <a:r>
              <a:rPr dirty="0" smtClean="0"/>
              <a:t> </a:t>
            </a:r>
            <a:r>
              <a:rPr dirty="0" err="1"/>
              <a:t>fungsi</a:t>
            </a:r>
            <a:endParaRPr dirty="0"/>
          </a:p>
        </p:txBody>
      </p:sp>
      <p:sp>
        <p:nvSpPr>
          <p:cNvPr id="163" name="ECG (3 dan 5 lead, heart rate)"/>
          <p:cNvSpPr txBox="1"/>
          <p:nvPr/>
        </p:nvSpPr>
        <p:spPr>
          <a:xfrm>
            <a:off x="1760797" y="2592432"/>
            <a:ext cx="9036128"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000">
                <a:gradFill flip="none" rotWithShape="1">
                  <a:gsLst>
                    <a:gs pos="0">
                      <a:srgbClr val="FFA506"/>
                    </a:gs>
                    <a:gs pos="36845">
                      <a:srgbClr val="D178AE"/>
                    </a:gs>
                    <a:gs pos="63922">
                      <a:srgbClr val="FF91EE"/>
                    </a:gs>
                    <a:gs pos="98217">
                      <a:srgbClr val="0099FF"/>
                    </a:gs>
                  </a:gsLst>
                  <a:lin ang="2698612" scaled="0"/>
                </a:gradFill>
                <a:latin typeface="SF Pro Rounded Bold"/>
                <a:ea typeface="SF Pro Rounded Bold"/>
                <a:cs typeface="SF Pro Rounded Bold"/>
                <a:sym typeface="SF Pro Rounded Bold"/>
              </a:defRPr>
            </a:lvl1pPr>
          </a:lstStyle>
          <a:p>
            <a:r>
              <a:rPr b="1" dirty="0"/>
              <a:t>ECG (3 </a:t>
            </a:r>
            <a:r>
              <a:rPr b="1" dirty="0" err="1"/>
              <a:t>dan</a:t>
            </a:r>
            <a:r>
              <a:rPr b="1" dirty="0"/>
              <a:t> 5 lead, heart rate)</a:t>
            </a:r>
          </a:p>
        </p:txBody>
      </p:sp>
      <p:sp>
        <p:nvSpPr>
          <p:cNvPr id="164" name="Respirasi (RESP)"/>
          <p:cNvSpPr txBox="1"/>
          <p:nvPr/>
        </p:nvSpPr>
        <p:spPr>
          <a:xfrm>
            <a:off x="1760797" y="3770087"/>
            <a:ext cx="6462750"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000">
                <a:gradFill flip="none" rotWithShape="1">
                  <a:gsLst>
                    <a:gs pos="0">
                      <a:srgbClr val="FFA506"/>
                    </a:gs>
                    <a:gs pos="36845">
                      <a:srgbClr val="D178AE"/>
                    </a:gs>
                    <a:gs pos="63922">
                      <a:srgbClr val="FF91EE"/>
                    </a:gs>
                    <a:gs pos="98217">
                      <a:srgbClr val="0099FF"/>
                    </a:gs>
                  </a:gsLst>
                  <a:lin ang="2698612" scaled="0"/>
                </a:gradFill>
                <a:latin typeface="SF Pro Rounded Bold"/>
                <a:ea typeface="SF Pro Rounded Bold"/>
                <a:cs typeface="SF Pro Rounded Bold"/>
                <a:sym typeface="SF Pro Rounded Bold"/>
              </a:defRPr>
            </a:lvl1pPr>
          </a:lstStyle>
          <a:p>
            <a:r>
              <a:rPr b="1" dirty="0" err="1"/>
              <a:t>Respirasi</a:t>
            </a:r>
            <a:r>
              <a:rPr b="1" dirty="0"/>
              <a:t> (RESP)</a:t>
            </a:r>
          </a:p>
        </p:txBody>
      </p:sp>
      <p:sp>
        <p:nvSpPr>
          <p:cNvPr id="165" name="NIBP"/>
          <p:cNvSpPr txBox="1"/>
          <p:nvPr/>
        </p:nvSpPr>
        <p:spPr>
          <a:xfrm>
            <a:off x="1760797" y="4943526"/>
            <a:ext cx="10099878"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000">
                <a:gradFill flip="none" rotWithShape="1">
                  <a:gsLst>
                    <a:gs pos="0">
                      <a:srgbClr val="FFA506"/>
                    </a:gs>
                    <a:gs pos="36845">
                      <a:srgbClr val="D178AE"/>
                    </a:gs>
                    <a:gs pos="63922">
                      <a:srgbClr val="FF91EE"/>
                    </a:gs>
                    <a:gs pos="98217">
                      <a:srgbClr val="0099FF"/>
                    </a:gs>
                  </a:gsLst>
                  <a:lin ang="2698612" scaled="0"/>
                </a:gradFill>
                <a:latin typeface="SF Pro Rounded Bold"/>
                <a:ea typeface="SF Pro Rounded Bold"/>
                <a:cs typeface="SF Pro Rounded Bold"/>
                <a:sym typeface="SF Pro Rounded Bold"/>
              </a:defRPr>
            </a:lvl1pPr>
          </a:lstStyle>
          <a:p>
            <a:r>
              <a:rPr b="1" dirty="0"/>
              <a:t>NIBP</a:t>
            </a:r>
          </a:p>
        </p:txBody>
      </p:sp>
      <p:sp>
        <p:nvSpPr>
          <p:cNvPr id="166" name="Temperatur (TEMP)"/>
          <p:cNvSpPr txBox="1"/>
          <p:nvPr/>
        </p:nvSpPr>
        <p:spPr>
          <a:xfrm>
            <a:off x="1760797" y="7298837"/>
            <a:ext cx="6462750"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000">
                <a:gradFill flip="none" rotWithShape="1">
                  <a:gsLst>
                    <a:gs pos="0">
                      <a:srgbClr val="FFA506"/>
                    </a:gs>
                    <a:gs pos="36845">
                      <a:srgbClr val="D178AE"/>
                    </a:gs>
                    <a:gs pos="63922">
                      <a:srgbClr val="FF91EE"/>
                    </a:gs>
                    <a:gs pos="98217">
                      <a:srgbClr val="0099FF"/>
                    </a:gs>
                  </a:gsLst>
                  <a:lin ang="2698612" scaled="0"/>
                </a:gradFill>
                <a:latin typeface="SF Pro Rounded Bold"/>
                <a:ea typeface="SF Pro Rounded Bold"/>
                <a:cs typeface="SF Pro Rounded Bold"/>
                <a:sym typeface="SF Pro Rounded Bold"/>
              </a:defRPr>
            </a:lvl1pPr>
          </a:lstStyle>
          <a:p>
            <a:r>
              <a:rPr b="1" dirty="0" err="1"/>
              <a:t>Temperatur</a:t>
            </a:r>
            <a:r>
              <a:rPr b="1" dirty="0"/>
              <a:t> (TEMP)</a:t>
            </a:r>
          </a:p>
        </p:txBody>
      </p:sp>
      <p:sp>
        <p:nvSpPr>
          <p:cNvPr id="167" name="Expired CO2"/>
          <p:cNvSpPr txBox="1"/>
          <p:nvPr/>
        </p:nvSpPr>
        <p:spPr>
          <a:xfrm>
            <a:off x="1760797" y="9645715"/>
            <a:ext cx="646275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5000">
                <a:solidFill>
                  <a:srgbClr val="929292"/>
                </a:solidFill>
                <a:latin typeface="SF Pro Rounded Bold"/>
                <a:ea typeface="SF Pro Rounded Bold"/>
                <a:cs typeface="SF Pro Rounded Bold"/>
                <a:sym typeface="SF Pro Rounded Bold"/>
              </a:defRPr>
            </a:pPr>
            <a:r>
              <a:rPr dirty="0"/>
              <a:t>Expired </a:t>
            </a:r>
            <a:r>
              <a:rPr dirty="0" smtClean="0"/>
              <a:t>CO</a:t>
            </a:r>
            <a:r>
              <a:rPr baseline="-5999" dirty="0" smtClean="0"/>
              <a:t>2</a:t>
            </a:r>
            <a:r>
              <a:rPr lang="en-US" dirty="0" smtClean="0"/>
              <a:t>*)</a:t>
            </a:r>
            <a:endParaRPr baseline="-5999" dirty="0"/>
          </a:p>
        </p:txBody>
      </p:sp>
      <p:sp>
        <p:nvSpPr>
          <p:cNvPr id="168" name="Pengukuran SpO2"/>
          <p:cNvSpPr txBox="1"/>
          <p:nvPr/>
        </p:nvSpPr>
        <p:spPr>
          <a:xfrm>
            <a:off x="1760796" y="6116965"/>
            <a:ext cx="12126652"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5000">
                <a:gradFill flip="none" rotWithShape="1">
                  <a:gsLst>
                    <a:gs pos="0">
                      <a:srgbClr val="FFA506"/>
                    </a:gs>
                    <a:gs pos="36845">
                      <a:srgbClr val="D178AE"/>
                    </a:gs>
                    <a:gs pos="63922">
                      <a:srgbClr val="FF91EE"/>
                    </a:gs>
                    <a:gs pos="98217">
                      <a:srgbClr val="0099FF"/>
                    </a:gs>
                  </a:gsLst>
                  <a:lin ang="2698612" scaled="0"/>
                </a:gradFill>
                <a:latin typeface="SF Pro Rounded Bold"/>
                <a:ea typeface="SF Pro Rounded Bold"/>
                <a:cs typeface="SF Pro Rounded Bold"/>
                <a:sym typeface="SF Pro Rounded Bold"/>
              </a:defRPr>
            </a:pPr>
            <a:r>
              <a:rPr b="1" dirty="0" err="1" smtClean="0"/>
              <a:t>Pengukuran</a:t>
            </a:r>
            <a:r>
              <a:rPr b="1" dirty="0" smtClean="0"/>
              <a:t> SpO</a:t>
            </a:r>
            <a:r>
              <a:rPr lang="en-US" b="1" baseline="-5999" dirty="0" smtClean="0"/>
              <a:t>2</a:t>
            </a:r>
            <a:r>
              <a:rPr lang="en-US" b="1" dirty="0" smtClean="0"/>
              <a:t> </a:t>
            </a:r>
            <a:r>
              <a:rPr lang="en-US" b="1" dirty="0" err="1" smtClean="0"/>
              <a:t>dan</a:t>
            </a:r>
            <a:r>
              <a:rPr lang="en-US" b="1" dirty="0" smtClean="0"/>
              <a:t> </a:t>
            </a:r>
            <a:r>
              <a:rPr lang="en-US" b="1" dirty="0" err="1" smtClean="0"/>
              <a:t>Laju</a:t>
            </a:r>
            <a:r>
              <a:rPr lang="en-US" b="1" dirty="0" smtClean="0"/>
              <a:t> </a:t>
            </a:r>
            <a:r>
              <a:rPr lang="en-US" b="1" dirty="0" err="1"/>
              <a:t>Denyut</a:t>
            </a:r>
            <a:r>
              <a:rPr lang="en-US" b="1" dirty="0"/>
              <a:t> (PR</a:t>
            </a:r>
            <a:r>
              <a:rPr lang="en-US" b="1" dirty="0" smtClean="0"/>
              <a:t>)</a:t>
            </a:r>
            <a:endParaRPr lang="en-US" b="1" dirty="0"/>
          </a:p>
        </p:txBody>
      </p:sp>
      <p:sp>
        <p:nvSpPr>
          <p:cNvPr id="170" name="Cardiac Output (C.O.)"/>
          <p:cNvSpPr txBox="1"/>
          <p:nvPr/>
        </p:nvSpPr>
        <p:spPr>
          <a:xfrm>
            <a:off x="1760797" y="10819154"/>
            <a:ext cx="1105785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000">
                <a:solidFill>
                  <a:srgbClr val="929292"/>
                </a:solidFill>
                <a:latin typeface="SF Pro Rounded Regular"/>
                <a:ea typeface="SF Pro Rounded Regular"/>
                <a:cs typeface="SF Pro Rounded Regular"/>
                <a:sym typeface="SF Pro Rounded Regular"/>
              </a:defRPr>
            </a:lvl1pPr>
          </a:lstStyle>
          <a:p>
            <a:pPr>
              <a:defRPr>
                <a:latin typeface="SF Pro Rounded Bold"/>
                <a:ea typeface="SF Pro Rounded Bold"/>
                <a:cs typeface="SF Pro Rounded Bold"/>
                <a:sym typeface="SF Pro Rounded Bold"/>
              </a:defRPr>
            </a:pPr>
            <a:r>
              <a:rPr dirty="0">
                <a:latin typeface="SF Pro Rounded Regular"/>
                <a:ea typeface="SF Pro Rounded Regular"/>
                <a:cs typeface="SF Pro Rounded Regular"/>
                <a:sym typeface="SF Pro Rounded Regular"/>
              </a:rPr>
              <a:t>Cardiac Output (C.O</a:t>
            </a:r>
            <a:r>
              <a:rPr dirty="0" smtClean="0">
                <a:latin typeface="SF Pro Rounded Regular"/>
                <a:ea typeface="SF Pro Rounded Regular"/>
                <a:cs typeface="SF Pro Rounded Regular"/>
                <a:sym typeface="SF Pro Rounded Regular"/>
              </a:rPr>
              <a:t>.)</a:t>
            </a:r>
            <a:r>
              <a:rPr lang="en-US" dirty="0" smtClean="0"/>
              <a:t>*)</a:t>
            </a:r>
            <a:endParaRPr dirty="0">
              <a:latin typeface="SF Pro Rounded Regular"/>
              <a:ea typeface="SF Pro Rounded Regular"/>
              <a:cs typeface="SF Pro Rounded Regular"/>
              <a:sym typeface="SF Pro Rounded Regular"/>
            </a:endParaRPr>
          </a:p>
        </p:txBody>
      </p:sp>
      <p:pic>
        <p:nvPicPr>
          <p:cNvPr id="171" name="Image" descr="Image"/>
          <p:cNvPicPr>
            <a:picLocks noChangeAspect="1"/>
          </p:cNvPicPr>
          <p:nvPr/>
        </p:nvPicPr>
        <p:blipFill>
          <a:blip r:embed="rId3">
            <a:extLst/>
          </a:blip>
          <a:stretch>
            <a:fillRect/>
          </a:stretch>
        </p:blipFill>
        <p:spPr>
          <a:xfrm>
            <a:off x="14402630" y="2751027"/>
            <a:ext cx="8638962" cy="8604681"/>
          </a:xfrm>
          <a:prstGeom prst="rect">
            <a:avLst/>
          </a:prstGeom>
          <a:ln w="12700">
            <a:miter lim="400000"/>
          </a:ln>
        </p:spPr>
      </p:pic>
      <p:sp>
        <p:nvSpPr>
          <p:cNvPr id="172" name="Gas Analyzer"/>
          <p:cNvSpPr txBox="1"/>
          <p:nvPr/>
        </p:nvSpPr>
        <p:spPr>
          <a:xfrm>
            <a:off x="1760797" y="11992591"/>
            <a:ext cx="4571423"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5000">
                <a:solidFill>
                  <a:srgbClr val="929292"/>
                </a:solidFill>
                <a:latin typeface="SF Pro Rounded Bold"/>
                <a:ea typeface="SF Pro Rounded Bold"/>
                <a:cs typeface="SF Pro Rounded Bold"/>
                <a:sym typeface="SF Pro Rounded Bold"/>
              </a:defRPr>
            </a:lvl1pPr>
          </a:lstStyle>
          <a:p>
            <a:r>
              <a:rPr dirty="0"/>
              <a:t>Gas </a:t>
            </a:r>
            <a:r>
              <a:rPr dirty="0" smtClean="0"/>
              <a:t>Analyzer</a:t>
            </a:r>
            <a:r>
              <a:rPr lang="en-US" dirty="0"/>
              <a:t> *)</a:t>
            </a:r>
            <a:endParaRPr dirty="0"/>
          </a:p>
        </p:txBody>
      </p:sp>
      <p:sp>
        <p:nvSpPr>
          <p:cNvPr id="173" name="IBP"/>
          <p:cNvSpPr txBox="1"/>
          <p:nvPr/>
        </p:nvSpPr>
        <p:spPr>
          <a:xfrm>
            <a:off x="1760797" y="8472276"/>
            <a:ext cx="2354003"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5000">
                <a:solidFill>
                  <a:srgbClr val="929292"/>
                </a:solidFill>
                <a:latin typeface="SF Pro Rounded Bold"/>
                <a:ea typeface="SF Pro Rounded Bold"/>
                <a:cs typeface="SF Pro Rounded Bold"/>
                <a:sym typeface="SF Pro Rounded Bold"/>
              </a:defRPr>
            </a:lvl1pPr>
          </a:lstStyle>
          <a:p>
            <a:r>
              <a:rPr dirty="0" smtClean="0"/>
              <a:t>IBP</a:t>
            </a:r>
            <a:r>
              <a:rPr lang="en-US" dirty="0" smtClean="0"/>
              <a:t>*)</a:t>
            </a:r>
            <a:endParaRPr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45873" y="339790"/>
            <a:ext cx="3358923" cy="979686"/>
          </a:xfrm>
          <a:prstGeom prst="rect">
            <a:avLst/>
          </a:prstGeom>
        </p:spPr>
      </p:pic>
      <p:cxnSp>
        <p:nvCxnSpPr>
          <p:cNvPr id="3" name="Straight Connector 2"/>
          <p:cNvCxnSpPr/>
          <p:nvPr/>
        </p:nvCxnSpPr>
        <p:spPr>
          <a:xfrm>
            <a:off x="8949463" y="8618220"/>
            <a:ext cx="0" cy="4237972"/>
          </a:xfrm>
          <a:prstGeom prst="line">
            <a:avLst/>
          </a:prstGeom>
        </p:spPr>
        <p:style>
          <a:lnRef idx="1">
            <a:schemeClr val="accent1"/>
          </a:lnRef>
          <a:fillRef idx="0">
            <a:schemeClr val="accent1"/>
          </a:fillRef>
          <a:effectRef idx="0">
            <a:schemeClr val="accent1"/>
          </a:effectRef>
          <a:fontRef idx="minor">
            <a:schemeClr val="tx1"/>
          </a:fontRef>
        </p:style>
      </p:cxnSp>
      <p:sp>
        <p:nvSpPr>
          <p:cNvPr id="17" name="IBP"/>
          <p:cNvSpPr txBox="1"/>
          <p:nvPr/>
        </p:nvSpPr>
        <p:spPr>
          <a:xfrm>
            <a:off x="9308362" y="11988374"/>
            <a:ext cx="3950437"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5000">
                <a:solidFill>
                  <a:srgbClr val="929292"/>
                </a:solidFill>
                <a:latin typeface="SF Pro Rounded Bold"/>
                <a:ea typeface="SF Pro Rounded Bold"/>
                <a:cs typeface="SF Pro Rounded Bold"/>
                <a:sym typeface="SF Pro Rounded Bold"/>
              </a:defRPr>
            </a:lvl1pPr>
          </a:lstStyle>
          <a:p>
            <a:r>
              <a:rPr lang="en-US" dirty="0"/>
              <a:t>*) </a:t>
            </a:r>
            <a:r>
              <a:rPr lang="en-US" dirty="0" smtClean="0"/>
              <a:t>: </a:t>
            </a:r>
            <a:r>
              <a:rPr lang="en-US" dirty="0" smtClean="0">
                <a:solidFill>
                  <a:schemeClr val="bg1">
                    <a:lumMod val="50000"/>
                  </a:schemeClr>
                </a:solidFill>
              </a:rPr>
              <a:t>Optional</a:t>
            </a:r>
            <a:endParaRPr dirty="0">
              <a:solidFill>
                <a:schemeClr val="bg1">
                  <a:lumMod val="50000"/>
                </a:schemeClr>
              </a:solidFill>
            </a:endParaRPr>
          </a:p>
        </p:txBody>
      </p:sp>
      <p:cxnSp>
        <p:nvCxnSpPr>
          <p:cNvPr id="18" name="Straight Connector 17"/>
          <p:cNvCxnSpPr/>
          <p:nvPr/>
        </p:nvCxnSpPr>
        <p:spPr>
          <a:xfrm flipH="1">
            <a:off x="1394460" y="2751027"/>
            <a:ext cx="3583" cy="5411411"/>
          </a:xfrm>
          <a:prstGeom prst="line">
            <a:avLst/>
          </a:prstGeom>
        </p:spPr>
        <p:style>
          <a:lnRef idx="1">
            <a:schemeClr val="accent1"/>
          </a:lnRef>
          <a:fillRef idx="0">
            <a:schemeClr val="accent1"/>
          </a:fillRef>
          <a:effectRef idx="0">
            <a:schemeClr val="accent1"/>
          </a:effectRef>
          <a:fontRef idx="minor">
            <a:schemeClr val="tx1"/>
          </a:fontRef>
        </p:style>
      </p:cxnSp>
      <p:sp>
        <p:nvSpPr>
          <p:cNvPr id="20" name="IBP"/>
          <p:cNvSpPr txBox="1"/>
          <p:nvPr/>
        </p:nvSpPr>
        <p:spPr>
          <a:xfrm>
            <a:off x="670882" y="2630985"/>
            <a:ext cx="542201" cy="5488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5000">
                <a:solidFill>
                  <a:srgbClr val="929292"/>
                </a:solidFill>
                <a:latin typeface="SF Pro Rounded Bold"/>
                <a:ea typeface="SF Pro Rounded Bold"/>
                <a:cs typeface="SF Pro Rounded Bold"/>
                <a:sym typeface="SF Pro Rounded Bold"/>
              </a:defRPr>
            </a:lvl1pPr>
          </a:lstStyle>
          <a:p>
            <a:r>
              <a:rPr lang="en-US" b="1" dirty="0" smtClean="0"/>
              <a:t>STANDAR</a:t>
            </a:r>
            <a:endParaRPr b="1" dirty="0">
              <a:solidFill>
                <a:schemeClr val="bg1">
                  <a:lumMod val="50000"/>
                </a:schemeClr>
              </a:solidFill>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ounded Rectangle"/>
          <p:cNvSpPr/>
          <p:nvPr/>
        </p:nvSpPr>
        <p:spPr>
          <a:xfrm>
            <a:off x="2914759" y="5501044"/>
            <a:ext cx="18554482" cy="2713912"/>
          </a:xfrm>
          <a:prstGeom prst="roundRect">
            <a:avLst>
              <a:gd name="adj" fmla="val 7128"/>
            </a:avLst>
          </a:prstGeom>
          <a:solidFill>
            <a:srgbClr val="D5D5D5"/>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3" name="Nomenklatur"/>
          <p:cNvSpPr/>
          <p:nvPr/>
        </p:nvSpPr>
        <p:spPr>
          <a:xfrm>
            <a:off x="4876872" y="6023928"/>
            <a:ext cx="7133903" cy="1668145"/>
          </a:xfrm>
          <a:prstGeom prst="roundRect">
            <a:avLst>
              <a:gd name="adj" fmla="val 12757"/>
            </a:avLst>
          </a:prstGeom>
          <a:solidFill>
            <a:schemeClr val="bg1">
              <a:lumMod val="5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6000">
                <a:solidFill>
                  <a:srgbClr val="FFFFFF"/>
                </a:solidFill>
                <a:latin typeface="SF Pro Rounded Bold"/>
                <a:ea typeface="SF Pro Rounded Bold"/>
                <a:cs typeface="SF Pro Rounded Bold"/>
                <a:sym typeface="SF Pro Rounded Bold"/>
              </a:defRPr>
            </a:lvl1pPr>
          </a:lstStyle>
          <a:p>
            <a:pPr algn="ctr"/>
            <a:r>
              <a:rPr lang="en-US" dirty="0" err="1" smtClean="0"/>
              <a:t>Spesifikasi</a:t>
            </a:r>
            <a:r>
              <a:rPr lang="en-US" dirty="0" smtClean="0"/>
              <a:t> </a:t>
            </a:r>
            <a:r>
              <a:rPr lang="en-US" dirty="0" err="1" smtClean="0"/>
              <a:t>Teknis</a:t>
            </a:r>
            <a:endParaRPr dirty="0"/>
          </a:p>
        </p:txBody>
      </p:sp>
      <p:sp>
        <p:nvSpPr>
          <p:cNvPr id="184" name="2"/>
          <p:cNvSpPr txBox="1"/>
          <p:nvPr/>
        </p:nvSpPr>
        <p:spPr>
          <a:xfrm>
            <a:off x="3431338" y="6203950"/>
            <a:ext cx="772121" cy="130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8000">
                <a:solidFill>
                  <a:srgbClr val="FFFFFF"/>
                </a:solidFill>
                <a:latin typeface="SF Pro Rounded Bold"/>
                <a:ea typeface="SF Pro Rounded Bold"/>
                <a:cs typeface="SF Pro Rounded Bold"/>
                <a:sym typeface="SF Pro Rounded Bold"/>
              </a:defRPr>
            </a:lvl1pPr>
          </a:lstStyle>
          <a:p>
            <a:r>
              <a:t>2</a:t>
            </a:r>
          </a:p>
        </p:txBody>
      </p:sp>
      <p:sp>
        <p:nvSpPr>
          <p:cNvPr id="185" name="Warning Sign"/>
          <p:cNvSpPr/>
          <p:nvPr/>
        </p:nvSpPr>
        <p:spPr>
          <a:xfrm>
            <a:off x="16442923" y="6223051"/>
            <a:ext cx="1270103" cy="1269899"/>
          </a:xfrm>
          <a:custGeom>
            <a:avLst/>
            <a:gdLst/>
            <a:ahLst/>
            <a:cxnLst>
              <a:cxn ang="0">
                <a:pos x="wd2" y="hd2"/>
              </a:cxn>
              <a:cxn ang="5400000">
                <a:pos x="wd2" y="hd2"/>
              </a:cxn>
              <a:cxn ang="10800000">
                <a:pos x="wd2" y="hd2"/>
              </a:cxn>
              <a:cxn ang="16200000">
                <a:pos x="wd2" y="hd2"/>
              </a:cxn>
            </a:cxnLst>
            <a:rect l="0" t="0" r="r" b="b"/>
            <a:pathLst>
              <a:path w="21370" h="21600"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6" name="Compass"/>
          <p:cNvSpPr/>
          <p:nvPr/>
        </p:nvSpPr>
        <p:spPr>
          <a:xfrm>
            <a:off x="13741400" y="6223000"/>
            <a:ext cx="1270000" cy="1270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4" y="0"/>
                  <a:pt x="0" y="4844"/>
                  <a:pt x="0" y="10800"/>
                </a:cubicBezTo>
                <a:cubicBezTo>
                  <a:pt x="0" y="16756"/>
                  <a:pt x="4844" y="21600"/>
                  <a:pt x="10800" y="21600"/>
                </a:cubicBezTo>
                <a:cubicBezTo>
                  <a:pt x="16756" y="21600"/>
                  <a:pt x="21600" y="16756"/>
                  <a:pt x="21600" y="10800"/>
                </a:cubicBezTo>
                <a:cubicBezTo>
                  <a:pt x="21600" y="4844"/>
                  <a:pt x="16756" y="0"/>
                  <a:pt x="10800" y="0"/>
                </a:cubicBezTo>
                <a:close/>
                <a:moveTo>
                  <a:pt x="10454" y="1411"/>
                </a:moveTo>
                <a:lnTo>
                  <a:pt x="11146" y="1411"/>
                </a:lnTo>
                <a:lnTo>
                  <a:pt x="11146" y="2528"/>
                </a:lnTo>
                <a:cubicBezTo>
                  <a:pt x="11146" y="2717"/>
                  <a:pt x="10994" y="2874"/>
                  <a:pt x="10800" y="2874"/>
                </a:cubicBezTo>
                <a:cubicBezTo>
                  <a:pt x="10611" y="2874"/>
                  <a:pt x="10454" y="2717"/>
                  <a:pt x="10454" y="2528"/>
                </a:cubicBezTo>
                <a:lnTo>
                  <a:pt x="10454" y="1411"/>
                </a:lnTo>
                <a:close/>
                <a:moveTo>
                  <a:pt x="15407" y="4688"/>
                </a:moveTo>
                <a:lnTo>
                  <a:pt x="12059" y="11762"/>
                </a:lnTo>
                <a:lnTo>
                  <a:pt x="6183" y="16929"/>
                </a:lnTo>
                <a:lnTo>
                  <a:pt x="9531" y="9855"/>
                </a:lnTo>
                <a:lnTo>
                  <a:pt x="15407" y="4688"/>
                </a:lnTo>
                <a:close/>
                <a:moveTo>
                  <a:pt x="10800" y="9877"/>
                </a:moveTo>
                <a:cubicBezTo>
                  <a:pt x="10292" y="9877"/>
                  <a:pt x="9877" y="10292"/>
                  <a:pt x="9877" y="10800"/>
                </a:cubicBezTo>
                <a:cubicBezTo>
                  <a:pt x="9877" y="11313"/>
                  <a:pt x="10292" y="11725"/>
                  <a:pt x="10800" y="11725"/>
                </a:cubicBezTo>
                <a:cubicBezTo>
                  <a:pt x="11308" y="11725"/>
                  <a:pt x="11723" y="11308"/>
                  <a:pt x="11723" y="10800"/>
                </a:cubicBezTo>
                <a:cubicBezTo>
                  <a:pt x="11723" y="10292"/>
                  <a:pt x="11308" y="9877"/>
                  <a:pt x="10800" y="9877"/>
                </a:cubicBezTo>
                <a:close/>
                <a:moveTo>
                  <a:pt x="19079" y="10456"/>
                </a:moveTo>
                <a:lnTo>
                  <a:pt x="20196" y="10456"/>
                </a:lnTo>
                <a:lnTo>
                  <a:pt x="20196" y="11146"/>
                </a:lnTo>
                <a:lnTo>
                  <a:pt x="19079" y="11146"/>
                </a:lnTo>
                <a:cubicBezTo>
                  <a:pt x="18890" y="11146"/>
                  <a:pt x="18733" y="10994"/>
                  <a:pt x="18733" y="10800"/>
                </a:cubicBezTo>
                <a:cubicBezTo>
                  <a:pt x="18733" y="10611"/>
                  <a:pt x="18890" y="10456"/>
                  <a:pt x="19079" y="10456"/>
                </a:cubicBezTo>
                <a:close/>
                <a:moveTo>
                  <a:pt x="1409" y="10461"/>
                </a:moveTo>
                <a:lnTo>
                  <a:pt x="2528" y="10461"/>
                </a:lnTo>
                <a:cubicBezTo>
                  <a:pt x="2717" y="10455"/>
                  <a:pt x="2872" y="10612"/>
                  <a:pt x="2872" y="10807"/>
                </a:cubicBezTo>
                <a:cubicBezTo>
                  <a:pt x="2872" y="10996"/>
                  <a:pt x="2717" y="11151"/>
                  <a:pt x="2528" y="11151"/>
                </a:cubicBezTo>
                <a:lnTo>
                  <a:pt x="1409" y="11151"/>
                </a:lnTo>
                <a:lnTo>
                  <a:pt x="1409" y="10461"/>
                </a:lnTo>
                <a:close/>
                <a:moveTo>
                  <a:pt x="10805" y="18733"/>
                </a:moveTo>
                <a:cubicBezTo>
                  <a:pt x="10994" y="18733"/>
                  <a:pt x="11151" y="18890"/>
                  <a:pt x="11151" y="19079"/>
                </a:cubicBezTo>
                <a:lnTo>
                  <a:pt x="11151" y="20196"/>
                </a:lnTo>
                <a:lnTo>
                  <a:pt x="10459" y="20196"/>
                </a:lnTo>
                <a:lnTo>
                  <a:pt x="10459" y="19079"/>
                </a:lnTo>
                <a:cubicBezTo>
                  <a:pt x="10454" y="18884"/>
                  <a:pt x="10611" y="18733"/>
                  <a:pt x="10805" y="18733"/>
                </a:cubicBezTo>
                <a:close/>
              </a:path>
            </a:pathLst>
          </a:cu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7" name="High Voltage"/>
          <p:cNvSpPr/>
          <p:nvPr/>
        </p:nvSpPr>
        <p:spPr>
          <a:xfrm>
            <a:off x="19144547" y="6219235"/>
            <a:ext cx="572904" cy="1277531"/>
          </a:xfrm>
          <a:custGeom>
            <a:avLst/>
            <a:gdLst/>
            <a:ahLst/>
            <a:cxnLst>
              <a:cxn ang="0">
                <a:pos x="wd2" y="hd2"/>
              </a:cxn>
              <a:cxn ang="5400000">
                <a:pos x="wd2" y="hd2"/>
              </a:cxn>
              <a:cxn ang="10800000">
                <a:pos x="wd2" y="hd2"/>
              </a:cxn>
              <a:cxn ang="16200000">
                <a:pos x="wd2" y="hd2"/>
              </a:cxn>
            </a:cxnLst>
            <a:rect l="0" t="0" r="r" b="b"/>
            <a:pathLst>
              <a:path w="21600" h="21600" extrusionOk="0">
                <a:moveTo>
                  <a:pt x="6693" y="0"/>
                </a:moveTo>
                <a:lnTo>
                  <a:pt x="0" y="14180"/>
                </a:lnTo>
                <a:lnTo>
                  <a:pt x="13308" y="11222"/>
                </a:lnTo>
                <a:lnTo>
                  <a:pt x="10366" y="17893"/>
                </a:lnTo>
                <a:lnTo>
                  <a:pt x="6675" y="17567"/>
                </a:lnTo>
                <a:cubicBezTo>
                  <a:pt x="6360" y="17540"/>
                  <a:pt x="6128" y="17697"/>
                  <a:pt x="6305" y="17817"/>
                </a:cubicBezTo>
                <a:lnTo>
                  <a:pt x="12214" y="21600"/>
                </a:lnTo>
                <a:lnTo>
                  <a:pt x="18116" y="17822"/>
                </a:lnTo>
                <a:cubicBezTo>
                  <a:pt x="18294" y="17702"/>
                  <a:pt x="18059" y="17544"/>
                  <a:pt x="17742" y="17574"/>
                </a:cubicBezTo>
                <a:lnTo>
                  <a:pt x="14134" y="17900"/>
                </a:lnTo>
                <a:lnTo>
                  <a:pt x="21600" y="7126"/>
                </a:lnTo>
                <a:lnTo>
                  <a:pt x="6890" y="10410"/>
                </a:lnTo>
                <a:lnTo>
                  <a:pt x="15555" y="0"/>
                </a:lnTo>
                <a:lnTo>
                  <a:pt x="6693" y="0"/>
                </a:lnTo>
                <a:close/>
              </a:path>
            </a:pathLst>
          </a:cu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5873" y="339790"/>
            <a:ext cx="3358923" cy="979686"/>
          </a:xfrm>
          <a:prstGeom prst="rect">
            <a:avLst/>
          </a:prstGeom>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ebar x tinggi x kedalaman 370 x 320 x 175 mm"/>
          <p:cNvSpPr txBox="1"/>
          <p:nvPr/>
        </p:nvSpPr>
        <p:spPr>
          <a:xfrm>
            <a:off x="949853" y="4416462"/>
            <a:ext cx="7716859"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r">
              <a:defRPr sz="5000">
                <a:latin typeface="SF Pro Rounded Regular"/>
                <a:ea typeface="SF Pro Rounded Regular"/>
                <a:cs typeface="SF Pro Rounded Regular"/>
                <a:sym typeface="SF Pro Rounded Regular"/>
              </a:defRPr>
            </a:pPr>
            <a:r>
              <a:rPr lang="en-US" dirty="0" err="1"/>
              <a:t>L</a:t>
            </a:r>
            <a:r>
              <a:rPr dirty="0" err="1" smtClean="0"/>
              <a:t>ebar</a:t>
            </a:r>
            <a:r>
              <a:rPr dirty="0" smtClean="0"/>
              <a:t> x </a:t>
            </a:r>
            <a:r>
              <a:rPr lang="en-US" dirty="0" smtClean="0"/>
              <a:t>Tinggi</a:t>
            </a:r>
            <a:r>
              <a:rPr dirty="0" smtClean="0"/>
              <a:t> x </a:t>
            </a:r>
            <a:r>
              <a:rPr lang="en-US" dirty="0" err="1" smtClean="0"/>
              <a:t>Panjang</a:t>
            </a:r>
            <a:endParaRPr dirty="0">
              <a:latin typeface="SF Pro Rounded Bold"/>
              <a:ea typeface="SF Pro Rounded Bold"/>
              <a:cs typeface="SF Pro Rounded Bold"/>
              <a:sym typeface="SF Pro Rounded Bold"/>
            </a:endParaRPr>
          </a:p>
        </p:txBody>
      </p:sp>
      <p:sp>
        <p:nvSpPr>
          <p:cNvPr id="7" name="Alat monitoring pasien yang memiliki fungsi"/>
          <p:cNvSpPr txBox="1"/>
          <p:nvPr/>
        </p:nvSpPr>
        <p:spPr>
          <a:xfrm>
            <a:off x="1895627" y="1239964"/>
            <a:ext cx="6771085"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a:latin typeface="SF Pro Rounded Regular"/>
                <a:ea typeface="SF Pro Rounded Regular"/>
                <a:cs typeface="SF Pro Rounded Regular"/>
                <a:sym typeface="SF Pro Rounded Regular"/>
              </a:defRPr>
            </a:lvl1pPr>
          </a:lstStyle>
          <a:p>
            <a:r>
              <a:rPr lang="en-US" sz="6000" b="1" dirty="0" err="1" smtClean="0"/>
              <a:t>Spesifikasi</a:t>
            </a:r>
            <a:r>
              <a:rPr lang="en-US" sz="6000" b="1" dirty="0" smtClean="0"/>
              <a:t> </a:t>
            </a:r>
            <a:r>
              <a:rPr lang="en-US" sz="6000" b="1" dirty="0" err="1" smtClean="0"/>
              <a:t>Teknis</a:t>
            </a:r>
            <a:endParaRPr sz="6000" b="1" dirty="0"/>
          </a:p>
        </p:txBody>
      </p:sp>
      <p:sp>
        <p:nvSpPr>
          <p:cNvPr id="10" name="Rectangle 9"/>
          <p:cNvSpPr/>
          <p:nvPr/>
        </p:nvSpPr>
        <p:spPr>
          <a:xfrm>
            <a:off x="9526694" y="4426722"/>
            <a:ext cx="6130204" cy="861774"/>
          </a:xfrm>
          <a:prstGeom prst="rect">
            <a:avLst/>
          </a:prstGeom>
        </p:spPr>
        <p:txBody>
          <a:bodyPr wrap="none">
            <a:spAutoFit/>
          </a:bodyPr>
          <a:lstStyle/>
          <a:p>
            <a:pPr algn="l">
              <a:defRPr sz="5000">
                <a:latin typeface="SF Pro Rounded Regular"/>
                <a:ea typeface="SF Pro Rounded Regular"/>
                <a:cs typeface="SF Pro Rounded Regular"/>
                <a:sym typeface="SF Pro Rounded Regular"/>
              </a:defRPr>
            </a:pPr>
            <a:r>
              <a:rPr lang="en-US" b="1" dirty="0" smtClean="0">
                <a:latin typeface="SF Pro Rounded Bold"/>
                <a:ea typeface="SF Pro Rounded Bold"/>
                <a:cs typeface="SF Pro Rounded Bold"/>
                <a:sym typeface="SF Pro Rounded Bold"/>
              </a:rPr>
              <a:t>370 x 320 x 175 mm</a:t>
            </a:r>
            <a:endParaRPr lang="en-US" b="1" dirty="0">
              <a:latin typeface="SF Pro Rounded Bold"/>
              <a:ea typeface="SF Pro Rounded Bold"/>
              <a:cs typeface="SF Pro Rounded Bold"/>
              <a:sym typeface="SF Pro Rounded Bold"/>
            </a:endParaRPr>
          </a:p>
        </p:txBody>
      </p:sp>
      <p:sp>
        <p:nvSpPr>
          <p:cNvPr id="11" name="lebar x tinggi x kedalaman 370 x 320 x 175 mm"/>
          <p:cNvSpPr txBox="1"/>
          <p:nvPr/>
        </p:nvSpPr>
        <p:spPr>
          <a:xfrm>
            <a:off x="2749927" y="3110344"/>
            <a:ext cx="5916785" cy="897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r">
              <a:defRPr sz="5000">
                <a:latin typeface="SF Pro Rounded Regular"/>
                <a:ea typeface="SF Pro Rounded Regular"/>
                <a:cs typeface="SF Pro Rounded Regular"/>
                <a:sym typeface="SF Pro Rounded Regular"/>
              </a:defRPr>
            </a:pPr>
            <a:r>
              <a:rPr lang="en-US" dirty="0" err="1" smtClean="0"/>
              <a:t>Tegangan</a:t>
            </a:r>
            <a:r>
              <a:rPr lang="en-US" dirty="0" smtClean="0"/>
              <a:t> </a:t>
            </a:r>
            <a:r>
              <a:rPr lang="en-US" dirty="0" err="1" smtClean="0"/>
              <a:t>Masukan</a:t>
            </a:r>
            <a:endParaRPr dirty="0">
              <a:latin typeface="SF Pro Rounded Bold"/>
              <a:ea typeface="SF Pro Rounded Bold"/>
              <a:cs typeface="SF Pro Rounded Bold"/>
              <a:sym typeface="SF Pro Rounded Bold"/>
            </a:endParaRPr>
          </a:p>
        </p:txBody>
      </p:sp>
      <p:sp>
        <p:nvSpPr>
          <p:cNvPr id="13" name="Rectangle 12"/>
          <p:cNvSpPr/>
          <p:nvPr/>
        </p:nvSpPr>
        <p:spPr>
          <a:xfrm>
            <a:off x="9526694" y="3133887"/>
            <a:ext cx="6984604" cy="861774"/>
          </a:xfrm>
          <a:prstGeom prst="rect">
            <a:avLst/>
          </a:prstGeom>
        </p:spPr>
        <p:txBody>
          <a:bodyPr wrap="none">
            <a:spAutoFit/>
          </a:bodyPr>
          <a:lstStyle/>
          <a:p>
            <a:pPr algn="l">
              <a:defRPr sz="5000">
                <a:latin typeface="SF Pro Rounded Regular"/>
                <a:ea typeface="SF Pro Rounded Regular"/>
                <a:cs typeface="SF Pro Rounded Regular"/>
                <a:sym typeface="SF Pro Rounded Regular"/>
              </a:defRPr>
            </a:pPr>
            <a:r>
              <a:rPr lang="en-US" b="1" dirty="0" smtClean="0">
                <a:latin typeface="SF Pro Rounded Bold"/>
                <a:ea typeface="SF Pro Rounded Bold"/>
                <a:cs typeface="SF Pro Rounded Bold"/>
                <a:sym typeface="SF Pro Rounded Bold"/>
              </a:rPr>
              <a:t>AC 100-240V / 50-60Hz</a:t>
            </a:r>
            <a:endParaRPr lang="en-US" b="1" dirty="0">
              <a:latin typeface="SF Pro Rounded Bold"/>
              <a:ea typeface="SF Pro Rounded Bold"/>
              <a:cs typeface="SF Pro Rounded Bold"/>
              <a:sym typeface="SF Pro Rounded Bold"/>
            </a:endParaRPr>
          </a:p>
        </p:txBody>
      </p:sp>
      <p:sp>
        <p:nvSpPr>
          <p:cNvPr id="14" name="lebar x tinggi x kedalaman 370 x 320 x 175 mm"/>
          <p:cNvSpPr txBox="1"/>
          <p:nvPr/>
        </p:nvSpPr>
        <p:spPr>
          <a:xfrm>
            <a:off x="949852" y="5722580"/>
            <a:ext cx="7716859"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r">
              <a:defRPr sz="5000">
                <a:latin typeface="SF Pro Rounded Regular"/>
                <a:ea typeface="SF Pro Rounded Regular"/>
                <a:cs typeface="SF Pro Rounded Regular"/>
                <a:sym typeface="SF Pro Rounded Regular"/>
              </a:defRPr>
            </a:pPr>
            <a:r>
              <a:rPr lang="en-US" dirty="0" err="1" smtClean="0">
                <a:latin typeface="SF Pro Rounded Regular"/>
                <a:ea typeface="SF Pro Rounded Bold"/>
                <a:cs typeface="SF Pro Rounded Bold"/>
                <a:sym typeface="SF Pro Rounded Regular"/>
              </a:rPr>
              <a:t>Spesifikasi</a:t>
            </a:r>
            <a:r>
              <a:rPr lang="en-US" dirty="0" smtClean="0">
                <a:latin typeface="SF Pro Rounded Regular"/>
                <a:ea typeface="SF Pro Rounded Bold"/>
                <a:cs typeface="SF Pro Rounded Bold"/>
                <a:sym typeface="SF Pro Rounded Regular"/>
              </a:rPr>
              <a:t> </a:t>
            </a:r>
            <a:r>
              <a:rPr lang="en-US" dirty="0" err="1" smtClean="0">
                <a:latin typeface="SF Pro Rounded Regular"/>
                <a:ea typeface="SF Pro Rounded Bold"/>
                <a:cs typeface="SF Pro Rounded Bold"/>
                <a:sym typeface="SF Pro Rounded Regular"/>
              </a:rPr>
              <a:t>Layar</a:t>
            </a:r>
            <a:endParaRPr dirty="0">
              <a:latin typeface="SF Pro Rounded Bold"/>
              <a:ea typeface="SF Pro Rounded Bold"/>
              <a:cs typeface="SF Pro Rounded Bold"/>
              <a:sym typeface="SF Pro Rounded Bold"/>
            </a:endParaRPr>
          </a:p>
        </p:txBody>
      </p:sp>
      <p:sp>
        <p:nvSpPr>
          <p:cNvPr id="15" name="Rectangle 14"/>
          <p:cNvSpPr/>
          <p:nvPr/>
        </p:nvSpPr>
        <p:spPr>
          <a:xfrm>
            <a:off x="9526694" y="5732840"/>
            <a:ext cx="8582799" cy="861774"/>
          </a:xfrm>
          <a:prstGeom prst="rect">
            <a:avLst/>
          </a:prstGeom>
        </p:spPr>
        <p:txBody>
          <a:bodyPr wrap="none">
            <a:spAutoFit/>
          </a:bodyPr>
          <a:lstStyle/>
          <a:p>
            <a:pPr algn="l">
              <a:defRPr sz="5000">
                <a:latin typeface="SF Pro Rounded Regular"/>
                <a:ea typeface="SF Pro Rounded Regular"/>
                <a:cs typeface="SF Pro Rounded Regular"/>
                <a:sym typeface="SF Pro Rounded Regular"/>
              </a:defRPr>
            </a:pPr>
            <a:r>
              <a:rPr lang="en-US" b="1" dirty="0" smtClean="0">
                <a:latin typeface="SF Pro Rounded Bold"/>
                <a:ea typeface="SF Pro Rounded Bold"/>
                <a:cs typeface="SF Pro Rounded Bold"/>
                <a:sym typeface="SF Pro Rounded Bold"/>
              </a:rPr>
              <a:t>15” Touchscreen TFT Color</a:t>
            </a:r>
            <a:endParaRPr lang="en-US" b="1" dirty="0">
              <a:latin typeface="SF Pro Rounded Bold"/>
              <a:ea typeface="SF Pro Rounded Bold"/>
              <a:cs typeface="SF Pro Rounded Bold"/>
              <a:sym typeface="SF Pro Rounded Bold"/>
            </a:endParaRPr>
          </a:p>
        </p:txBody>
      </p:sp>
      <p:sp>
        <p:nvSpPr>
          <p:cNvPr id="16" name="Rectangle 15"/>
          <p:cNvSpPr/>
          <p:nvPr/>
        </p:nvSpPr>
        <p:spPr>
          <a:xfrm>
            <a:off x="9526694" y="6762289"/>
            <a:ext cx="6234399" cy="861774"/>
          </a:xfrm>
          <a:prstGeom prst="rect">
            <a:avLst/>
          </a:prstGeom>
        </p:spPr>
        <p:txBody>
          <a:bodyPr wrap="none">
            <a:spAutoFit/>
          </a:bodyPr>
          <a:lstStyle/>
          <a:p>
            <a:pPr algn="l">
              <a:defRPr sz="5000">
                <a:latin typeface="SF Pro Rounded Regular"/>
                <a:ea typeface="SF Pro Rounded Regular"/>
                <a:cs typeface="SF Pro Rounded Regular"/>
                <a:sym typeface="SF Pro Rounded Regular"/>
              </a:defRPr>
            </a:pPr>
            <a:r>
              <a:rPr lang="en-US" b="1" dirty="0" err="1" smtClean="0">
                <a:latin typeface="SF Pro Rounded Bold"/>
                <a:ea typeface="SF Pro Rounded Bold"/>
                <a:cs typeface="SF Pro Rounded Bold"/>
                <a:sym typeface="SF Pro Rounded Bold"/>
              </a:rPr>
              <a:t>Resolusi</a:t>
            </a:r>
            <a:r>
              <a:rPr lang="en-US" b="1" dirty="0" smtClean="0">
                <a:latin typeface="SF Pro Rounded Bold"/>
                <a:ea typeface="SF Pro Rounded Bold"/>
                <a:cs typeface="SF Pro Rounded Bold"/>
                <a:sym typeface="SF Pro Rounded Bold"/>
              </a:rPr>
              <a:t> 1024 </a:t>
            </a:r>
            <a:r>
              <a:rPr lang="en-US" dirty="0" smtClean="0">
                <a:latin typeface="SF Pro Rounded Bold"/>
                <a:ea typeface="SF Pro Rounded Bold"/>
                <a:cs typeface="SF Pro Rounded Bold"/>
                <a:sym typeface="SF Pro Rounded Bold"/>
              </a:rPr>
              <a:t>x</a:t>
            </a:r>
            <a:r>
              <a:rPr lang="en-US" b="1" dirty="0" smtClean="0">
                <a:latin typeface="SF Pro Rounded Bold"/>
                <a:ea typeface="SF Pro Rounded Bold"/>
                <a:cs typeface="SF Pro Rounded Bold"/>
                <a:sym typeface="SF Pro Rounded Bold"/>
              </a:rPr>
              <a:t> 768</a:t>
            </a:r>
            <a:endParaRPr lang="en-US" b="1" dirty="0">
              <a:latin typeface="SF Pro Rounded Bold"/>
              <a:ea typeface="SF Pro Rounded Bold"/>
              <a:cs typeface="SF Pro Rounded Bold"/>
              <a:sym typeface="SF Pro Rounded Bold"/>
            </a:endParaRPr>
          </a:p>
        </p:txBody>
      </p:sp>
      <p:sp>
        <p:nvSpPr>
          <p:cNvPr id="17" name="lebar x tinggi x kedalaman 370 x 320 x 175 mm"/>
          <p:cNvSpPr txBox="1"/>
          <p:nvPr/>
        </p:nvSpPr>
        <p:spPr>
          <a:xfrm>
            <a:off x="949852" y="8139797"/>
            <a:ext cx="7716859"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r">
              <a:defRPr sz="5000">
                <a:latin typeface="SF Pro Rounded Regular"/>
                <a:ea typeface="SF Pro Rounded Regular"/>
                <a:cs typeface="SF Pro Rounded Regular"/>
                <a:sym typeface="SF Pro Rounded Regular"/>
              </a:defRPr>
            </a:pPr>
            <a:r>
              <a:rPr lang="en-US" dirty="0" err="1" smtClean="0">
                <a:latin typeface="SF Pro Rounded Regular"/>
                <a:ea typeface="SF Pro Rounded Bold"/>
                <a:cs typeface="SF Pro Rounded Bold"/>
                <a:sym typeface="SF Pro Rounded Regular"/>
              </a:rPr>
              <a:t>Baterai</a:t>
            </a:r>
            <a:endParaRPr dirty="0">
              <a:latin typeface="SF Pro Rounded Bold"/>
              <a:ea typeface="SF Pro Rounded Bold"/>
              <a:cs typeface="SF Pro Rounded Bold"/>
              <a:sym typeface="SF Pro Rounded Bold"/>
            </a:endParaRPr>
          </a:p>
        </p:txBody>
      </p:sp>
      <p:sp>
        <p:nvSpPr>
          <p:cNvPr id="18" name="Rectangle 17"/>
          <p:cNvSpPr/>
          <p:nvPr/>
        </p:nvSpPr>
        <p:spPr>
          <a:xfrm>
            <a:off x="9526694" y="8139797"/>
            <a:ext cx="9887643" cy="861774"/>
          </a:xfrm>
          <a:prstGeom prst="rect">
            <a:avLst/>
          </a:prstGeom>
        </p:spPr>
        <p:txBody>
          <a:bodyPr wrap="none">
            <a:spAutoFit/>
          </a:bodyPr>
          <a:lstStyle/>
          <a:p>
            <a:pPr algn="l">
              <a:defRPr sz="5000">
                <a:latin typeface="SF Pro Rounded Regular"/>
                <a:ea typeface="SF Pro Rounded Regular"/>
                <a:cs typeface="SF Pro Rounded Regular"/>
                <a:sym typeface="SF Pro Rounded Regular"/>
              </a:defRPr>
            </a:pPr>
            <a:r>
              <a:rPr lang="en-US" b="1" dirty="0" smtClean="0">
                <a:latin typeface="SF Pro Rounded Bold"/>
                <a:ea typeface="SF Pro Rounded Bold"/>
                <a:cs typeface="SF Pro Rounded Bold"/>
                <a:sym typeface="SF Pro Rounded Bold"/>
              </a:rPr>
              <a:t>5.000 </a:t>
            </a:r>
            <a:r>
              <a:rPr lang="en-US" b="1" dirty="0" err="1" smtClean="0">
                <a:latin typeface="SF Pro Rounded Bold"/>
                <a:ea typeface="SF Pro Rounded Bold"/>
                <a:cs typeface="SF Pro Rounded Bold"/>
                <a:sym typeface="SF Pro Rounded Bold"/>
              </a:rPr>
              <a:t>mAh</a:t>
            </a:r>
            <a:r>
              <a:rPr lang="en-US" b="1" dirty="0" smtClean="0">
                <a:latin typeface="SF Pro Rounded Bold"/>
                <a:ea typeface="SF Pro Rounded Bold"/>
                <a:cs typeface="SF Pro Rounded Bold"/>
                <a:sym typeface="SF Pro Rounded Bold"/>
              </a:rPr>
              <a:t> | &gt;5 jam </a:t>
            </a:r>
            <a:r>
              <a:rPr lang="en-US" b="1" dirty="0" err="1" smtClean="0">
                <a:latin typeface="SF Pro Rounded Bold"/>
                <a:ea typeface="SF Pro Rounded Bold"/>
                <a:cs typeface="SF Pro Rounded Bold"/>
                <a:sym typeface="SF Pro Rounded Bold"/>
              </a:rPr>
              <a:t>operasional</a:t>
            </a:r>
            <a:r>
              <a:rPr lang="en-US" b="1" dirty="0" smtClean="0">
                <a:latin typeface="SF Pro Rounded Bold"/>
                <a:ea typeface="SF Pro Rounded Bold"/>
                <a:cs typeface="SF Pro Rounded Bold"/>
                <a:sym typeface="SF Pro Rounded Bold"/>
              </a:rPr>
              <a:t> </a:t>
            </a:r>
            <a:endParaRPr lang="en-US" b="1" dirty="0">
              <a:latin typeface="SF Pro Rounded Bold"/>
              <a:ea typeface="SF Pro Rounded Bold"/>
              <a:cs typeface="SF Pro Rounded Bold"/>
              <a:sym typeface="SF Pro Rounded Bold"/>
            </a:endParaRPr>
          </a:p>
        </p:txBody>
      </p:sp>
      <p:sp>
        <p:nvSpPr>
          <p:cNvPr id="20" name="lebar x tinggi x kedalaman 370 x 320 x 175 mm"/>
          <p:cNvSpPr txBox="1"/>
          <p:nvPr/>
        </p:nvSpPr>
        <p:spPr>
          <a:xfrm>
            <a:off x="949851" y="9512175"/>
            <a:ext cx="7716859"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r">
              <a:defRPr sz="5000">
                <a:latin typeface="SF Pro Rounded Regular"/>
                <a:ea typeface="SF Pro Rounded Regular"/>
                <a:cs typeface="SF Pro Rounded Regular"/>
                <a:sym typeface="SF Pro Rounded Regular"/>
              </a:defRPr>
            </a:pPr>
            <a:r>
              <a:rPr lang="en-US" dirty="0" smtClean="0">
                <a:latin typeface="SF Pro Rounded Regular"/>
                <a:ea typeface="SF Pro Rounded Bold"/>
                <a:cs typeface="SF Pro Rounded Bold"/>
                <a:sym typeface="SF Pro Rounded Regular"/>
              </a:rPr>
              <a:t>Anti-electroshock type</a:t>
            </a:r>
            <a:endParaRPr dirty="0">
              <a:latin typeface="SF Pro Rounded Bold"/>
              <a:ea typeface="SF Pro Rounded Bold"/>
              <a:cs typeface="SF Pro Rounded Bold"/>
              <a:sym typeface="SF Pro Rounded Bold"/>
            </a:endParaRPr>
          </a:p>
        </p:txBody>
      </p:sp>
      <p:sp>
        <p:nvSpPr>
          <p:cNvPr id="21" name="Rectangle 20"/>
          <p:cNvSpPr/>
          <p:nvPr/>
        </p:nvSpPr>
        <p:spPr>
          <a:xfrm>
            <a:off x="9526694" y="9517305"/>
            <a:ext cx="2249334" cy="861774"/>
          </a:xfrm>
          <a:prstGeom prst="rect">
            <a:avLst/>
          </a:prstGeom>
        </p:spPr>
        <p:txBody>
          <a:bodyPr wrap="none">
            <a:spAutoFit/>
          </a:bodyPr>
          <a:lstStyle/>
          <a:p>
            <a:pPr algn="l">
              <a:defRPr sz="5000">
                <a:latin typeface="SF Pro Rounded Regular"/>
                <a:ea typeface="SF Pro Rounded Regular"/>
                <a:cs typeface="SF Pro Rounded Regular"/>
                <a:sym typeface="SF Pro Rounded Regular"/>
              </a:defRPr>
            </a:pPr>
            <a:r>
              <a:rPr lang="en-US" b="1" dirty="0" smtClean="0">
                <a:latin typeface="SF Pro Rounded Bold"/>
                <a:ea typeface="SF Pro Rounded Bold"/>
                <a:cs typeface="SF Pro Rounded Bold"/>
                <a:sym typeface="SF Pro Rounded Bold"/>
              </a:rPr>
              <a:t>Class I</a:t>
            </a:r>
            <a:endParaRPr lang="en-US" b="1" dirty="0">
              <a:latin typeface="SF Pro Rounded Bold"/>
              <a:ea typeface="SF Pro Rounded Bold"/>
              <a:cs typeface="SF Pro Rounded Bold"/>
              <a:sym typeface="SF Pro Rounded Bold"/>
            </a:endParaRPr>
          </a:p>
        </p:txBody>
      </p:sp>
      <p:sp>
        <p:nvSpPr>
          <p:cNvPr id="22" name="lebar x tinggi x kedalaman 370 x 320 x 175 mm"/>
          <p:cNvSpPr txBox="1"/>
          <p:nvPr/>
        </p:nvSpPr>
        <p:spPr>
          <a:xfrm>
            <a:off x="949850" y="10884553"/>
            <a:ext cx="7716859"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r">
              <a:defRPr sz="5000">
                <a:latin typeface="SF Pro Rounded Regular"/>
                <a:ea typeface="SF Pro Rounded Regular"/>
                <a:cs typeface="SF Pro Rounded Regular"/>
                <a:sym typeface="SF Pro Rounded Regular"/>
              </a:defRPr>
            </a:pPr>
            <a:r>
              <a:rPr lang="en-US" dirty="0" smtClean="0">
                <a:latin typeface="SF Pro Rounded Regular"/>
                <a:ea typeface="SF Pro Rounded Bold"/>
                <a:cs typeface="SF Pro Rounded Bold"/>
                <a:sym typeface="SF Pro Rounded Regular"/>
              </a:rPr>
              <a:t>Anti-electroshock degree</a:t>
            </a:r>
            <a:endParaRPr dirty="0">
              <a:latin typeface="SF Pro Rounded Bold"/>
              <a:ea typeface="SF Pro Rounded Bold"/>
              <a:cs typeface="SF Pro Rounded Bold"/>
              <a:sym typeface="SF Pro Rounded Bold"/>
            </a:endParaRPr>
          </a:p>
        </p:txBody>
      </p:sp>
      <p:sp>
        <p:nvSpPr>
          <p:cNvPr id="23" name="Rectangle 22"/>
          <p:cNvSpPr/>
          <p:nvPr/>
        </p:nvSpPr>
        <p:spPr>
          <a:xfrm>
            <a:off x="9526694" y="10889683"/>
            <a:ext cx="7451079" cy="861774"/>
          </a:xfrm>
          <a:prstGeom prst="rect">
            <a:avLst/>
          </a:prstGeom>
        </p:spPr>
        <p:txBody>
          <a:bodyPr wrap="none">
            <a:spAutoFit/>
          </a:bodyPr>
          <a:lstStyle/>
          <a:p>
            <a:pPr algn="l">
              <a:defRPr sz="5000">
                <a:latin typeface="SF Pro Rounded Regular"/>
                <a:ea typeface="SF Pro Rounded Regular"/>
                <a:cs typeface="SF Pro Rounded Regular"/>
                <a:sym typeface="SF Pro Rounded Regular"/>
              </a:defRPr>
            </a:pPr>
            <a:r>
              <a:rPr lang="en-US" dirty="0" smtClean="0">
                <a:latin typeface="SF Pro Rounded Bold"/>
                <a:ea typeface="SF Pro Rounded Bold"/>
                <a:cs typeface="SF Pro Rounded Bold"/>
                <a:sym typeface="SF Pro Rounded Bold"/>
              </a:rPr>
              <a:t>ECG (RESP), TEMP : </a:t>
            </a:r>
            <a:r>
              <a:rPr lang="en-US" b="1" dirty="0" smtClean="0">
                <a:latin typeface="SF Pro Rounded Bold"/>
                <a:ea typeface="SF Pro Rounded Bold"/>
                <a:cs typeface="SF Pro Rounded Bold"/>
                <a:sym typeface="SF Pro Rounded Bold"/>
              </a:rPr>
              <a:t>CF</a:t>
            </a:r>
            <a:endParaRPr lang="en-US" b="1" dirty="0">
              <a:latin typeface="SF Pro Rounded Bold"/>
              <a:ea typeface="SF Pro Rounded Bold"/>
              <a:cs typeface="SF Pro Rounded Bold"/>
              <a:sym typeface="SF Pro Rounded Bold"/>
            </a:endParaRPr>
          </a:p>
        </p:txBody>
      </p:sp>
      <p:sp>
        <p:nvSpPr>
          <p:cNvPr id="24" name="Rectangle 23"/>
          <p:cNvSpPr/>
          <p:nvPr/>
        </p:nvSpPr>
        <p:spPr>
          <a:xfrm>
            <a:off x="9526694" y="11831174"/>
            <a:ext cx="4851008" cy="861774"/>
          </a:xfrm>
          <a:prstGeom prst="rect">
            <a:avLst/>
          </a:prstGeom>
        </p:spPr>
        <p:txBody>
          <a:bodyPr wrap="none">
            <a:spAutoFit/>
          </a:bodyPr>
          <a:lstStyle/>
          <a:p>
            <a:pPr algn="l">
              <a:defRPr sz="5000">
                <a:latin typeface="SF Pro Rounded Regular"/>
                <a:ea typeface="SF Pro Rounded Regular"/>
                <a:cs typeface="SF Pro Rounded Regular"/>
                <a:sym typeface="SF Pro Rounded Regular"/>
              </a:defRPr>
            </a:pPr>
            <a:r>
              <a:rPr lang="en-US" dirty="0"/>
              <a:t>SpO</a:t>
            </a:r>
            <a:r>
              <a:rPr lang="en-US" baseline="-5999" dirty="0"/>
              <a:t>2</a:t>
            </a:r>
            <a:r>
              <a:rPr lang="en-US" dirty="0" smtClean="0">
                <a:latin typeface="SF Pro Rounded Bold"/>
                <a:ea typeface="SF Pro Rounded Bold"/>
                <a:cs typeface="SF Pro Rounded Bold"/>
                <a:sym typeface="SF Pro Rounded Bold"/>
              </a:rPr>
              <a:t>, NIBP: </a:t>
            </a:r>
            <a:r>
              <a:rPr lang="en-US" b="1" dirty="0" smtClean="0">
                <a:latin typeface="SF Pro Rounded Bold"/>
                <a:ea typeface="SF Pro Rounded Bold"/>
                <a:cs typeface="SF Pro Rounded Bold"/>
                <a:sym typeface="SF Pro Rounded Bold"/>
              </a:rPr>
              <a:t>BF</a:t>
            </a:r>
            <a:endParaRPr lang="en-US" b="1" dirty="0">
              <a:latin typeface="SF Pro Rounded Bold"/>
              <a:ea typeface="SF Pro Rounded Bold"/>
              <a:cs typeface="SF Pro Rounded Bold"/>
              <a:sym typeface="SF Pro Rounded Bold"/>
            </a:endParaRP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5873" y="339790"/>
            <a:ext cx="3358923" cy="979686"/>
          </a:xfrm>
          <a:prstGeom prst="rect">
            <a:avLst/>
          </a:prstGeom>
        </p:spPr>
      </p:pic>
    </p:spTree>
    <p:extLst>
      <p:ext uri="{BB962C8B-B14F-4D97-AF65-F5344CB8AC3E}">
        <p14:creationId xmlns:p14="http://schemas.microsoft.com/office/powerpoint/2010/main" val="1891288211"/>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807633" y="736230"/>
            <a:ext cx="8452753" cy="8141336"/>
          </a:xfrm>
          <a:prstGeom prst="rect">
            <a:avLst/>
          </a:prstGeom>
        </p:spPr>
      </p:pic>
      <p:sp>
        <p:nvSpPr>
          <p:cNvPr id="190" name="Text"/>
          <p:cNvSpPr txBox="1"/>
          <p:nvPr/>
        </p:nvSpPr>
        <p:spPr>
          <a:xfrm>
            <a:off x="11153302" y="3358145"/>
            <a:ext cx="1905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lnSpc>
                <a:spcPts val="2800"/>
              </a:lnSpc>
              <a:defRPr sz="1200">
                <a:solidFill>
                  <a:srgbClr val="000000"/>
                </a:solidFill>
                <a:latin typeface="Times Roman"/>
                <a:ea typeface="Times Roman"/>
                <a:cs typeface="Times Roman"/>
                <a:sym typeface="Times Roman"/>
              </a:defRPr>
            </a:lvl1pPr>
          </a:lstStyle>
          <a:p>
            <a:r>
              <a:t> </a:t>
            </a:r>
          </a:p>
        </p:txBody>
      </p:sp>
      <p:sp>
        <p:nvSpPr>
          <p:cNvPr id="191" name="Line"/>
          <p:cNvSpPr/>
          <p:nvPr/>
        </p:nvSpPr>
        <p:spPr>
          <a:xfrm>
            <a:off x="6041130" y="1239963"/>
            <a:ext cx="3534346" cy="1"/>
          </a:xfrm>
          <a:prstGeom prst="line">
            <a:avLst/>
          </a:prstGeom>
          <a:ln w="50800">
            <a:solidFill>
              <a:srgbClr val="000000"/>
            </a:solidFill>
            <a:miter lim="400000"/>
            <a:headEnd type="oval"/>
          </a:ln>
        </p:spPr>
        <p:txBody>
          <a:bodyPr lIns="50800" tIns="50800" rIns="50800" bIns="50800" anchor="ctr"/>
          <a:lstStyle/>
          <a:p>
            <a:endParaRPr/>
          </a:p>
        </p:txBody>
      </p:sp>
      <p:sp>
        <p:nvSpPr>
          <p:cNvPr id="192" name="Indikator Alarm"/>
          <p:cNvSpPr txBox="1"/>
          <p:nvPr/>
        </p:nvSpPr>
        <p:spPr>
          <a:xfrm>
            <a:off x="2095872" y="884362"/>
            <a:ext cx="3302199"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rPr dirty="0" err="1"/>
              <a:t>Indikator</a:t>
            </a:r>
            <a:r>
              <a:rPr dirty="0"/>
              <a:t> Alarm</a:t>
            </a:r>
          </a:p>
        </p:txBody>
      </p:sp>
      <p:sp>
        <p:nvSpPr>
          <p:cNvPr id="193" name="Line"/>
          <p:cNvSpPr/>
          <p:nvPr/>
        </p:nvSpPr>
        <p:spPr>
          <a:xfrm>
            <a:off x="5890169" y="7991792"/>
            <a:ext cx="3534346" cy="1"/>
          </a:xfrm>
          <a:prstGeom prst="line">
            <a:avLst/>
          </a:prstGeom>
          <a:ln w="50800">
            <a:solidFill>
              <a:srgbClr val="000000"/>
            </a:solidFill>
            <a:miter lim="400000"/>
            <a:headEnd type="oval"/>
          </a:ln>
        </p:spPr>
        <p:txBody>
          <a:bodyPr lIns="50800" tIns="50800" rIns="50800" bIns="50800" anchor="ctr"/>
          <a:lstStyle/>
          <a:p>
            <a:endParaRPr/>
          </a:p>
        </p:txBody>
      </p:sp>
      <p:sp>
        <p:nvSpPr>
          <p:cNvPr id="194" name="Saklar Power"/>
          <p:cNvSpPr txBox="1"/>
          <p:nvPr/>
        </p:nvSpPr>
        <p:spPr>
          <a:xfrm>
            <a:off x="2313162" y="7636193"/>
            <a:ext cx="286762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rPr dirty="0" err="1"/>
              <a:t>Saklar</a:t>
            </a:r>
            <a:r>
              <a:rPr dirty="0"/>
              <a:t> Power</a:t>
            </a:r>
          </a:p>
        </p:txBody>
      </p:sp>
      <p:sp>
        <p:nvSpPr>
          <p:cNvPr id="195" name="Indikator Baterai"/>
          <p:cNvSpPr txBox="1"/>
          <p:nvPr/>
        </p:nvSpPr>
        <p:spPr>
          <a:xfrm>
            <a:off x="2574095" y="9918965"/>
            <a:ext cx="3536603"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rPr dirty="0" err="1"/>
              <a:t>Indikator</a:t>
            </a:r>
            <a:r>
              <a:rPr dirty="0"/>
              <a:t> </a:t>
            </a:r>
            <a:r>
              <a:rPr dirty="0" err="1"/>
              <a:t>Baterai</a:t>
            </a:r>
            <a:endParaRPr dirty="0"/>
          </a:p>
        </p:txBody>
      </p:sp>
      <p:sp>
        <p:nvSpPr>
          <p:cNvPr id="196" name="Line"/>
          <p:cNvSpPr/>
          <p:nvPr/>
        </p:nvSpPr>
        <p:spPr>
          <a:xfrm>
            <a:off x="6651214" y="10274566"/>
            <a:ext cx="3379909" cy="0"/>
          </a:xfrm>
          <a:prstGeom prst="line">
            <a:avLst/>
          </a:prstGeom>
          <a:ln w="50800">
            <a:solidFill>
              <a:srgbClr val="000000"/>
            </a:solidFill>
            <a:miter lim="400000"/>
            <a:headEnd type="oval"/>
          </a:ln>
        </p:spPr>
        <p:txBody>
          <a:bodyPr lIns="50800" tIns="50800" rIns="50800" bIns="50800" anchor="ctr"/>
          <a:lstStyle/>
          <a:p>
            <a:endParaRPr/>
          </a:p>
        </p:txBody>
      </p:sp>
      <p:sp>
        <p:nvSpPr>
          <p:cNvPr id="197" name="Line"/>
          <p:cNvSpPr/>
          <p:nvPr/>
        </p:nvSpPr>
        <p:spPr>
          <a:xfrm flipV="1">
            <a:off x="10031123" y="7950813"/>
            <a:ext cx="2511" cy="2342167"/>
          </a:xfrm>
          <a:prstGeom prst="line">
            <a:avLst/>
          </a:prstGeom>
          <a:ln w="50800">
            <a:solidFill>
              <a:srgbClr val="000000"/>
            </a:solidFill>
            <a:miter lim="400000"/>
          </a:ln>
        </p:spPr>
        <p:txBody>
          <a:bodyPr lIns="50800" tIns="50800" rIns="50800" bIns="50800" anchor="ctr"/>
          <a:lstStyle/>
          <a:p>
            <a:endParaRPr/>
          </a:p>
        </p:txBody>
      </p:sp>
      <p:sp>
        <p:nvSpPr>
          <p:cNvPr id="198" name="Line"/>
          <p:cNvSpPr/>
          <p:nvPr/>
        </p:nvSpPr>
        <p:spPr>
          <a:xfrm flipV="1">
            <a:off x="11726572" y="7646451"/>
            <a:ext cx="3838" cy="3630632"/>
          </a:xfrm>
          <a:prstGeom prst="line">
            <a:avLst/>
          </a:prstGeom>
          <a:ln w="50800">
            <a:solidFill>
              <a:srgbClr val="000000"/>
            </a:solidFill>
            <a:miter lim="400000"/>
          </a:ln>
        </p:spPr>
        <p:txBody>
          <a:bodyPr lIns="50800" tIns="50800" rIns="50800" bIns="50800" anchor="ctr"/>
          <a:lstStyle/>
          <a:p>
            <a:endParaRPr/>
          </a:p>
        </p:txBody>
      </p:sp>
      <p:sp>
        <p:nvSpPr>
          <p:cNvPr id="199" name="Line"/>
          <p:cNvSpPr/>
          <p:nvPr/>
        </p:nvSpPr>
        <p:spPr>
          <a:xfrm flipV="1">
            <a:off x="12138052" y="7569199"/>
            <a:ext cx="3837" cy="4687489"/>
          </a:xfrm>
          <a:prstGeom prst="line">
            <a:avLst/>
          </a:prstGeom>
          <a:ln w="50800">
            <a:solidFill>
              <a:srgbClr val="000000"/>
            </a:solidFill>
            <a:miter lim="400000"/>
          </a:ln>
        </p:spPr>
        <p:txBody>
          <a:bodyPr lIns="50800" tIns="50800" rIns="50800" bIns="50800" anchor="ctr"/>
          <a:lstStyle/>
          <a:p>
            <a:endParaRPr/>
          </a:p>
        </p:txBody>
      </p:sp>
      <p:sp>
        <p:nvSpPr>
          <p:cNvPr id="200" name="Line"/>
          <p:cNvSpPr/>
          <p:nvPr/>
        </p:nvSpPr>
        <p:spPr>
          <a:xfrm flipV="1">
            <a:off x="12549532" y="7490725"/>
            <a:ext cx="1" cy="4880265"/>
          </a:xfrm>
          <a:prstGeom prst="line">
            <a:avLst/>
          </a:prstGeom>
          <a:ln w="50800">
            <a:solidFill>
              <a:srgbClr val="000000"/>
            </a:solidFill>
            <a:miter lim="400000"/>
          </a:ln>
        </p:spPr>
        <p:txBody>
          <a:bodyPr lIns="50800" tIns="50800" rIns="50800" bIns="50800" anchor="ctr"/>
          <a:lstStyle/>
          <a:p>
            <a:endParaRPr/>
          </a:p>
        </p:txBody>
      </p:sp>
      <p:sp>
        <p:nvSpPr>
          <p:cNvPr id="201" name="Line"/>
          <p:cNvSpPr/>
          <p:nvPr/>
        </p:nvSpPr>
        <p:spPr>
          <a:xfrm flipV="1">
            <a:off x="12961012" y="7435850"/>
            <a:ext cx="2183" cy="3841233"/>
          </a:xfrm>
          <a:prstGeom prst="line">
            <a:avLst/>
          </a:prstGeom>
          <a:ln w="50800">
            <a:solidFill>
              <a:srgbClr val="000000"/>
            </a:solidFill>
            <a:miter lim="400000"/>
          </a:ln>
        </p:spPr>
        <p:txBody>
          <a:bodyPr lIns="50800" tIns="50800" rIns="50800" bIns="50800" anchor="ctr"/>
          <a:lstStyle/>
          <a:p>
            <a:endParaRPr/>
          </a:p>
        </p:txBody>
      </p:sp>
      <p:sp>
        <p:nvSpPr>
          <p:cNvPr id="202" name="Line"/>
          <p:cNvSpPr/>
          <p:nvPr/>
        </p:nvSpPr>
        <p:spPr>
          <a:xfrm flipH="1" flipV="1">
            <a:off x="13394470" y="7346950"/>
            <a:ext cx="1245" cy="2946030"/>
          </a:xfrm>
          <a:prstGeom prst="line">
            <a:avLst/>
          </a:prstGeom>
          <a:ln w="50800">
            <a:solidFill>
              <a:srgbClr val="000000"/>
            </a:solidFill>
            <a:miter lim="400000"/>
          </a:ln>
        </p:spPr>
        <p:txBody>
          <a:bodyPr lIns="50800" tIns="50800" rIns="50800" bIns="50800" anchor="ctr"/>
          <a:lstStyle/>
          <a:p>
            <a:endParaRPr/>
          </a:p>
        </p:txBody>
      </p:sp>
      <p:sp>
        <p:nvSpPr>
          <p:cNvPr id="203" name="Line"/>
          <p:cNvSpPr/>
          <p:nvPr/>
        </p:nvSpPr>
        <p:spPr>
          <a:xfrm flipH="1" flipV="1">
            <a:off x="13809377" y="7302313"/>
            <a:ext cx="34673" cy="1835060"/>
          </a:xfrm>
          <a:prstGeom prst="line">
            <a:avLst/>
          </a:prstGeom>
          <a:ln w="50800">
            <a:solidFill>
              <a:srgbClr val="000000"/>
            </a:solidFill>
            <a:miter lim="400000"/>
          </a:ln>
        </p:spPr>
        <p:txBody>
          <a:bodyPr lIns="50800" tIns="50800" rIns="50800" bIns="50800" anchor="ctr"/>
          <a:lstStyle/>
          <a:p>
            <a:endParaRPr/>
          </a:p>
        </p:txBody>
      </p:sp>
      <p:sp>
        <p:nvSpPr>
          <p:cNvPr id="204" name="Line"/>
          <p:cNvSpPr/>
          <p:nvPr/>
        </p:nvSpPr>
        <p:spPr>
          <a:xfrm>
            <a:off x="7806147" y="11275325"/>
            <a:ext cx="3945826" cy="1"/>
          </a:xfrm>
          <a:prstGeom prst="line">
            <a:avLst/>
          </a:prstGeom>
          <a:ln w="50800">
            <a:solidFill>
              <a:srgbClr val="000000"/>
            </a:solidFill>
            <a:miter lim="400000"/>
            <a:headEnd type="oval"/>
          </a:ln>
        </p:spPr>
        <p:txBody>
          <a:bodyPr lIns="50800" tIns="50800" rIns="50800" bIns="50800" anchor="ctr"/>
          <a:lstStyle/>
          <a:p>
            <a:endParaRPr/>
          </a:p>
        </p:txBody>
      </p:sp>
      <p:sp>
        <p:nvSpPr>
          <p:cNvPr id="205" name="Tombol Mute"/>
          <p:cNvSpPr txBox="1"/>
          <p:nvPr/>
        </p:nvSpPr>
        <p:spPr>
          <a:xfrm>
            <a:off x="4470323" y="10919725"/>
            <a:ext cx="2874815"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t>Tombol Mute</a:t>
            </a:r>
          </a:p>
        </p:txBody>
      </p:sp>
      <p:sp>
        <p:nvSpPr>
          <p:cNvPr id="206" name="Line"/>
          <p:cNvSpPr/>
          <p:nvPr/>
        </p:nvSpPr>
        <p:spPr>
          <a:xfrm>
            <a:off x="9065679" y="12240862"/>
            <a:ext cx="3099426" cy="1"/>
          </a:xfrm>
          <a:prstGeom prst="line">
            <a:avLst/>
          </a:prstGeom>
          <a:ln w="50800">
            <a:solidFill>
              <a:srgbClr val="000000"/>
            </a:solidFill>
            <a:miter lim="400000"/>
            <a:headEnd type="oval"/>
          </a:ln>
        </p:spPr>
        <p:txBody>
          <a:bodyPr lIns="50800" tIns="50800" rIns="50800" bIns="50800" anchor="ctr"/>
          <a:lstStyle/>
          <a:p>
            <a:endParaRPr/>
          </a:p>
        </p:txBody>
      </p:sp>
      <p:sp>
        <p:nvSpPr>
          <p:cNvPr id="207" name="Tombol Start/Stop NIBP"/>
          <p:cNvSpPr txBox="1"/>
          <p:nvPr/>
        </p:nvSpPr>
        <p:spPr>
          <a:xfrm>
            <a:off x="3477590" y="11920485"/>
            <a:ext cx="5127080"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t>Tombol Start/Stop NIBP</a:t>
            </a:r>
          </a:p>
        </p:txBody>
      </p:sp>
      <p:sp>
        <p:nvSpPr>
          <p:cNvPr id="208" name="Line"/>
          <p:cNvSpPr/>
          <p:nvPr/>
        </p:nvSpPr>
        <p:spPr>
          <a:xfrm>
            <a:off x="12525784" y="12389854"/>
            <a:ext cx="3534346" cy="1"/>
          </a:xfrm>
          <a:prstGeom prst="line">
            <a:avLst/>
          </a:prstGeom>
          <a:ln w="50800">
            <a:solidFill>
              <a:srgbClr val="000000"/>
            </a:solidFill>
            <a:miter lim="400000"/>
            <a:tailEnd type="oval"/>
          </a:ln>
        </p:spPr>
        <p:txBody>
          <a:bodyPr lIns="50800" tIns="50800" rIns="50800" bIns="50800" anchor="ctr"/>
          <a:lstStyle/>
          <a:p>
            <a:endParaRPr/>
          </a:p>
        </p:txBody>
      </p:sp>
      <p:sp>
        <p:nvSpPr>
          <p:cNvPr id="209" name="Tombol Trend"/>
          <p:cNvSpPr txBox="1"/>
          <p:nvPr/>
        </p:nvSpPr>
        <p:spPr>
          <a:xfrm>
            <a:off x="16388859" y="12034254"/>
            <a:ext cx="297056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rPr dirty="0" err="1"/>
              <a:t>Tombol</a:t>
            </a:r>
            <a:r>
              <a:rPr dirty="0"/>
              <a:t> Trend</a:t>
            </a:r>
          </a:p>
        </p:txBody>
      </p:sp>
      <p:sp>
        <p:nvSpPr>
          <p:cNvPr id="210" name="Line"/>
          <p:cNvSpPr/>
          <p:nvPr/>
        </p:nvSpPr>
        <p:spPr>
          <a:xfrm>
            <a:off x="12935611" y="11275325"/>
            <a:ext cx="3534347" cy="1"/>
          </a:xfrm>
          <a:prstGeom prst="line">
            <a:avLst/>
          </a:prstGeom>
          <a:ln w="50800">
            <a:solidFill>
              <a:srgbClr val="000000"/>
            </a:solidFill>
            <a:miter lim="400000"/>
            <a:tailEnd type="oval"/>
          </a:ln>
        </p:spPr>
        <p:txBody>
          <a:bodyPr lIns="50800" tIns="50800" rIns="50800" bIns="50800" anchor="ctr"/>
          <a:lstStyle/>
          <a:p>
            <a:endParaRPr/>
          </a:p>
        </p:txBody>
      </p:sp>
      <p:sp>
        <p:nvSpPr>
          <p:cNvPr id="211" name="Tombol Freeze"/>
          <p:cNvSpPr txBox="1"/>
          <p:nvPr/>
        </p:nvSpPr>
        <p:spPr>
          <a:xfrm>
            <a:off x="16746972" y="10919725"/>
            <a:ext cx="3199756"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rPr dirty="0" err="1"/>
              <a:t>Tombol</a:t>
            </a:r>
            <a:r>
              <a:rPr dirty="0"/>
              <a:t> Freeze</a:t>
            </a:r>
          </a:p>
        </p:txBody>
      </p:sp>
      <p:sp>
        <p:nvSpPr>
          <p:cNvPr id="212" name="Line"/>
          <p:cNvSpPr/>
          <p:nvPr/>
        </p:nvSpPr>
        <p:spPr>
          <a:xfrm>
            <a:off x="13394470" y="10274566"/>
            <a:ext cx="3485316" cy="0"/>
          </a:xfrm>
          <a:prstGeom prst="line">
            <a:avLst/>
          </a:prstGeom>
          <a:ln w="50800">
            <a:solidFill>
              <a:srgbClr val="000000"/>
            </a:solidFill>
            <a:miter lim="400000"/>
            <a:tailEnd type="oval"/>
          </a:ln>
        </p:spPr>
        <p:txBody>
          <a:bodyPr lIns="50800" tIns="50800" rIns="50800" bIns="50800" anchor="ctr"/>
          <a:lstStyle/>
          <a:p>
            <a:endParaRPr/>
          </a:p>
        </p:txBody>
      </p:sp>
      <p:sp>
        <p:nvSpPr>
          <p:cNvPr id="213" name="Tombol Start/Stop Recording"/>
          <p:cNvSpPr txBox="1"/>
          <p:nvPr/>
        </p:nvSpPr>
        <p:spPr>
          <a:xfrm>
            <a:off x="17177509" y="9918965"/>
            <a:ext cx="622171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rPr dirty="0" err="1"/>
              <a:t>Tombol</a:t>
            </a:r>
            <a:r>
              <a:rPr dirty="0"/>
              <a:t> Start/Stop Recording</a:t>
            </a:r>
          </a:p>
        </p:txBody>
      </p:sp>
      <p:sp>
        <p:nvSpPr>
          <p:cNvPr id="214" name="Line"/>
          <p:cNvSpPr/>
          <p:nvPr/>
        </p:nvSpPr>
        <p:spPr>
          <a:xfrm>
            <a:off x="13809377" y="9137373"/>
            <a:ext cx="3443788" cy="9433"/>
          </a:xfrm>
          <a:prstGeom prst="line">
            <a:avLst/>
          </a:prstGeom>
          <a:ln w="50800">
            <a:solidFill>
              <a:srgbClr val="000000"/>
            </a:solidFill>
            <a:miter lim="400000"/>
            <a:tailEnd type="oval"/>
          </a:ln>
        </p:spPr>
        <p:txBody>
          <a:bodyPr lIns="50800" tIns="50800" rIns="50800" bIns="50800" anchor="ctr"/>
          <a:lstStyle/>
          <a:p>
            <a:endParaRPr/>
          </a:p>
        </p:txBody>
      </p:sp>
      <p:sp>
        <p:nvSpPr>
          <p:cNvPr id="215" name="Tombol Menu"/>
          <p:cNvSpPr txBox="1"/>
          <p:nvPr/>
        </p:nvSpPr>
        <p:spPr>
          <a:xfrm>
            <a:off x="17545446" y="8791205"/>
            <a:ext cx="2996854"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rPr dirty="0" err="1"/>
              <a:t>Tombol</a:t>
            </a:r>
            <a:r>
              <a:rPr dirty="0"/>
              <a:t> Menu</a:t>
            </a:r>
          </a:p>
        </p:txBody>
      </p:sp>
      <p:sp>
        <p:nvSpPr>
          <p:cNvPr id="216" name="Line"/>
          <p:cNvSpPr/>
          <p:nvPr/>
        </p:nvSpPr>
        <p:spPr>
          <a:xfrm>
            <a:off x="14701057" y="7124965"/>
            <a:ext cx="3534346" cy="1"/>
          </a:xfrm>
          <a:prstGeom prst="line">
            <a:avLst/>
          </a:prstGeom>
          <a:ln w="50800">
            <a:solidFill>
              <a:srgbClr val="000000"/>
            </a:solidFill>
            <a:miter lim="400000"/>
            <a:tailEnd type="oval"/>
          </a:ln>
        </p:spPr>
        <p:txBody>
          <a:bodyPr lIns="50800" tIns="50800" rIns="50800" bIns="50800" anchor="ctr"/>
          <a:lstStyle/>
          <a:p>
            <a:endParaRPr/>
          </a:p>
        </p:txBody>
      </p:sp>
      <p:sp>
        <p:nvSpPr>
          <p:cNvPr id="217" name="Knob Putar"/>
          <p:cNvSpPr txBox="1"/>
          <p:nvPr/>
        </p:nvSpPr>
        <p:spPr>
          <a:xfrm>
            <a:off x="18477478" y="6837944"/>
            <a:ext cx="2470498"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latin typeface="SF Pro Rounded Regular"/>
                <a:ea typeface="SF Pro Rounded Regular"/>
                <a:cs typeface="SF Pro Rounded Regular"/>
                <a:sym typeface="SF Pro Rounded Regular"/>
              </a:defRPr>
            </a:lvl1pPr>
          </a:lstStyle>
          <a:p>
            <a:r>
              <a:t>Knob Putar</a:t>
            </a:r>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45873" y="339790"/>
            <a:ext cx="3358923" cy="979686"/>
          </a:xfrm>
          <a:prstGeom prst="rect">
            <a:avLst/>
          </a:prstGeom>
        </p:spPr>
      </p:pic>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Face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Facet</Template>
  <TotalTime>454</TotalTime>
  <Words>1232</Words>
  <Application>Microsoft Office PowerPoint</Application>
  <PresentationFormat>Custom</PresentationFormat>
  <Paragraphs>217</Paragraphs>
  <Slides>23</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Helvetica Neue</vt:lpstr>
      <vt:lpstr>Helvetica Neue Medium</vt:lpstr>
      <vt:lpstr>SF Pro Rounded Bold</vt:lpstr>
      <vt:lpstr>SF Pro Rounded Regular</vt:lpstr>
      <vt:lpstr>Times Roman</vt:lpstr>
      <vt:lpstr>Trebuchet MS</vt:lpstr>
      <vt:lpstr>Wingdings 3</vt:lpstr>
      <vt:lpstr>Facet</vt:lpstr>
      <vt:lpstr>Patient Monitor PM Pro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QnA?</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Patient Monitor PM Pro 3</dc:title>
  <dc:creator>COMP-IT</dc:creator>
  <cp:lastModifiedBy>COMP-IT</cp:lastModifiedBy>
  <cp:revision>89</cp:revision>
  <dcterms:modified xsi:type="dcterms:W3CDTF">2021-01-19T01:09:51Z</dcterms:modified>
</cp:coreProperties>
</file>